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81" r:id="rId5"/>
    <p:sldId id="280" r:id="rId6"/>
    <p:sldId id="261" r:id="rId7"/>
    <p:sldId id="272" r:id="rId8"/>
    <p:sldId id="262" r:id="rId9"/>
    <p:sldId id="275" r:id="rId10"/>
    <p:sldId id="273" r:id="rId11"/>
    <p:sldId id="27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959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Traffic Stops – Commonwealth of Virginia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 Stops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A7-4F71-B25E-9A492EA0AB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A7-4F71-B25E-9A492EA0AB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A7-4F71-B25E-9A492EA0ABA0}"/>
              </c:ext>
            </c:extLst>
          </c:dPt>
          <c:dLbls>
            <c:dLbl>
              <c:idx val="0"/>
              <c:layout>
                <c:manualLayout>
                  <c:x val="-0.14885266799394126"/>
                  <c:y val="-0.12465629296337966"/>
                </c:manualLayout>
              </c:layout>
              <c:tx>
                <c:rich>
                  <a:bodyPr/>
                  <a:lstStyle/>
                  <a:p>
                    <a:fld id="{0842360A-FDB0-4DA9-BE03-00A0B41E64A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2A7-4F71-B25E-9A492EA0ABA0}"/>
                </c:ext>
              </c:extLst>
            </c:dLbl>
            <c:dLbl>
              <c:idx val="1"/>
              <c:layout>
                <c:manualLayout>
                  <c:x val="0.14871794871794872"/>
                  <c:y val="-2.8877952755905583E-2"/>
                </c:manualLayout>
              </c:layout>
              <c:tx>
                <c:rich>
                  <a:bodyPr/>
                  <a:lstStyle/>
                  <a:p>
                    <a:fld id="{1AB99109-F2C3-4D43-B8A8-59480B0DFC9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2A7-4F71-B25E-9A492EA0ABA0}"/>
                </c:ext>
              </c:extLst>
            </c:dLbl>
            <c:dLbl>
              <c:idx val="2"/>
              <c:layout>
                <c:manualLayout>
                  <c:x val="5.5646122882449238E-2"/>
                  <c:y val="0.1779011998500187"/>
                </c:manualLayout>
              </c:layout>
              <c:tx>
                <c:rich>
                  <a:bodyPr/>
                  <a:lstStyle/>
                  <a:p>
                    <a:fld id="{04EC08DD-5E5E-480C-9D7C-2808690D28B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2A7-4F71-B25E-9A492EA0AB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0.56999999999999995</c:v>
                </c:pt>
                <c:pt idx="1">
                  <c:v>0.308</c:v>
                </c:pt>
                <c:pt idx="2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A7-4F71-B25E-9A492EA0AB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57393086846056"/>
          <c:y val="0.39794376875089976"/>
          <c:w val="0.11237015897015204"/>
          <c:h val="0.206335196890505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Traffic Stops –</a:t>
            </a:r>
            <a:r>
              <a:rPr lang="en-US" baseline="0" dirty="0"/>
              <a:t> </a:t>
            </a:r>
            <a:r>
              <a:rPr lang="en-US" dirty="0"/>
              <a:t>Albemarle County</a:t>
            </a:r>
            <a:r>
              <a:rPr lang="en-US" baseline="0" dirty="0"/>
              <a:t> Police Department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 Stops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5A-40C5-A9D9-1D9F3F7C472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5A-40C5-A9D9-1D9F3F7C472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5A-40C5-A9D9-1D9F3F7C472C}"/>
              </c:ext>
            </c:extLst>
          </c:dPt>
          <c:dLbls>
            <c:dLbl>
              <c:idx val="0"/>
              <c:layout>
                <c:manualLayout>
                  <c:x val="-0.10946649897929425"/>
                  <c:y val="-0.28857205349331333"/>
                </c:manualLayout>
              </c:layout>
              <c:tx>
                <c:rich>
                  <a:bodyPr/>
                  <a:lstStyle/>
                  <a:p>
                    <a:fld id="{FBB5201F-2497-4E82-8EF9-3E905D74C73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5A-40C5-A9D9-1D9F3F7C472C}"/>
                </c:ext>
              </c:extLst>
            </c:dLbl>
            <c:dLbl>
              <c:idx val="1"/>
              <c:layout>
                <c:manualLayout>
                  <c:x val="0.11934109798775148"/>
                  <c:y val="9.8651418572678409E-2"/>
                </c:manualLayout>
              </c:layout>
              <c:tx>
                <c:rich>
                  <a:bodyPr/>
                  <a:lstStyle/>
                  <a:p>
                    <a:fld id="{F7A17769-0A1F-4B9D-8B04-480FAE6A7A6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5A-40C5-A9D9-1D9F3F7C472C}"/>
                </c:ext>
              </c:extLst>
            </c:dLbl>
            <c:dLbl>
              <c:idx val="2"/>
              <c:layout>
                <c:manualLayout>
                  <c:x val="4.6239975211431861E-2"/>
                  <c:y val="0.15729408823897009"/>
                </c:manualLayout>
              </c:layout>
              <c:tx>
                <c:rich>
                  <a:bodyPr/>
                  <a:lstStyle/>
                  <a:p>
                    <a:fld id="{DC358FB7-8124-4BCD-A2B7-332C808C71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A5A-40C5-A9D9-1D9F3F7C472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0.77900000000000003</c:v>
                </c:pt>
                <c:pt idx="1">
                  <c:v>0.183</c:v>
                </c:pt>
                <c:pt idx="2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5A-40C5-A9D9-1D9F3F7C472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87827969129206"/>
          <c:y val="0.39794376875089976"/>
          <c:w val="0.11237015897015204"/>
          <c:h val="0.2063351968905053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Traffic Stops – Commonwealth of Virginia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 Stops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F2-4B52-AC17-75F176831D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F2-4B52-AC17-75F176831D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F2-4B52-AC17-75F176831DA9}"/>
              </c:ext>
            </c:extLst>
          </c:dPt>
          <c:dLbls>
            <c:dLbl>
              <c:idx val="0"/>
              <c:layout>
                <c:manualLayout>
                  <c:x val="-0.14885266799394126"/>
                  <c:y val="-0.12465629296337966"/>
                </c:manualLayout>
              </c:layout>
              <c:tx>
                <c:rich>
                  <a:bodyPr/>
                  <a:lstStyle/>
                  <a:p>
                    <a:fld id="{0842360A-FDB0-4DA9-BE03-00A0B41E64A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9F2-4B52-AC17-75F176831DA9}"/>
                </c:ext>
              </c:extLst>
            </c:dLbl>
            <c:dLbl>
              <c:idx val="1"/>
              <c:layout>
                <c:manualLayout>
                  <c:x val="0.14871794871794872"/>
                  <c:y val="-2.8877952755905583E-2"/>
                </c:manualLayout>
              </c:layout>
              <c:tx>
                <c:rich>
                  <a:bodyPr/>
                  <a:lstStyle/>
                  <a:p>
                    <a:fld id="{1AB99109-F2C3-4D43-B8A8-59480B0DFC9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9F2-4B52-AC17-75F176831DA9}"/>
                </c:ext>
              </c:extLst>
            </c:dLbl>
            <c:dLbl>
              <c:idx val="2"/>
              <c:layout>
                <c:manualLayout>
                  <c:x val="5.5646122882449238E-2"/>
                  <c:y val="0.1779011998500187"/>
                </c:manualLayout>
              </c:layout>
              <c:tx>
                <c:rich>
                  <a:bodyPr/>
                  <a:lstStyle/>
                  <a:p>
                    <a:fld id="{04EC08DD-5E5E-480C-9D7C-2808690D28B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9F2-4B52-AC17-75F176831DA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0.56999999999999995</c:v>
                </c:pt>
                <c:pt idx="1">
                  <c:v>0.308</c:v>
                </c:pt>
                <c:pt idx="2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F2-4B52-AC17-75F176831DA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157393086846056"/>
          <c:y val="0.39794376875089976"/>
          <c:w val="0.23794720487682022"/>
          <c:h val="0.49241869104496888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Traffic Stops –</a:t>
            </a:r>
            <a:r>
              <a:rPr lang="en-US" baseline="0" dirty="0"/>
              <a:t> </a:t>
            </a:r>
            <a:r>
              <a:rPr lang="en-US" dirty="0"/>
              <a:t>Albemarle County</a:t>
            </a:r>
            <a:r>
              <a:rPr lang="en-US" baseline="0" dirty="0"/>
              <a:t> Police Department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 Stops</c:v>
                </c:pt>
              </c:strCache>
            </c:strRef>
          </c:tx>
          <c:explosion val="4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D29-4440-A7A5-F5E7E5BE870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D29-4440-A7A5-F5E7E5BE870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D29-4440-A7A5-F5E7E5BE8704}"/>
              </c:ext>
            </c:extLst>
          </c:dPt>
          <c:dLbls>
            <c:dLbl>
              <c:idx val="0"/>
              <c:layout>
                <c:manualLayout>
                  <c:x val="-0.10946649897929425"/>
                  <c:y val="-0.28857205349331333"/>
                </c:manualLayout>
              </c:layout>
              <c:tx>
                <c:rich>
                  <a:bodyPr/>
                  <a:lstStyle/>
                  <a:p>
                    <a:fld id="{FBB5201F-2497-4E82-8EF9-3E905D74C73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29-4440-A7A5-F5E7E5BE8704}"/>
                </c:ext>
              </c:extLst>
            </c:dLbl>
            <c:dLbl>
              <c:idx val="1"/>
              <c:layout>
                <c:manualLayout>
                  <c:x val="0.11934109798775148"/>
                  <c:y val="9.8651418572678409E-2"/>
                </c:manualLayout>
              </c:layout>
              <c:tx>
                <c:rich>
                  <a:bodyPr/>
                  <a:lstStyle/>
                  <a:p>
                    <a:fld id="{F7A17769-0A1F-4B9D-8B04-480FAE6A7A6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D29-4440-A7A5-F5E7E5BE8704}"/>
                </c:ext>
              </c:extLst>
            </c:dLbl>
            <c:dLbl>
              <c:idx val="2"/>
              <c:layout>
                <c:manualLayout>
                  <c:x val="4.6239975211431861E-2"/>
                  <c:y val="0.15729408823897009"/>
                </c:manualLayout>
              </c:layout>
              <c:tx>
                <c:rich>
                  <a:bodyPr/>
                  <a:lstStyle/>
                  <a:p>
                    <a:fld id="{DC358FB7-8124-4BCD-A2B7-332C808C71F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D29-4440-A7A5-F5E7E5BE8704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0.77900000000000003</c:v>
                </c:pt>
                <c:pt idx="1">
                  <c:v>0.183</c:v>
                </c:pt>
                <c:pt idx="2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29-4440-A7A5-F5E7E5BE870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787827969129206"/>
          <c:y val="0.39794376875089976"/>
          <c:w val="0.22998123934536038"/>
          <c:h val="0.48897190133605167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Traffic Stops –</a:t>
            </a:r>
            <a:r>
              <a:rPr lang="en-US" baseline="0" dirty="0"/>
              <a:t> </a:t>
            </a:r>
            <a:r>
              <a:rPr lang="en-US" dirty="0"/>
              <a:t>Albemarle County</a:t>
            </a:r>
            <a:r>
              <a:rPr lang="en-US" baseline="0" dirty="0"/>
              <a:t> Police Department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Traffic Stops</c:v>
                </c:pt>
              </c:strCache>
            </c:strRef>
          </c:tx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5A-40C5-A9D9-1D9F3F7C472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5A-40C5-A9D9-1D9F3F7C472C}"/>
              </c:ext>
            </c:extLst>
          </c:dPt>
          <c:dLbls>
            <c:dLbl>
              <c:idx val="0"/>
              <c:layout>
                <c:manualLayout>
                  <c:x val="-0.18283603235413715"/>
                  <c:y val="-8.3404863629330542E-2"/>
                </c:manualLayout>
              </c:layout>
              <c:tx>
                <c:rich>
                  <a:bodyPr/>
                  <a:lstStyle/>
                  <a:p>
                    <a:fld id="{FBB5201F-2497-4E82-8EF9-3E905D74C73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A5A-40C5-A9D9-1D9F3F7C472C}"/>
                </c:ext>
              </c:extLst>
            </c:dLbl>
            <c:dLbl>
              <c:idx val="1"/>
              <c:layout>
                <c:manualLayout>
                  <c:x val="0.15427902958129736"/>
                  <c:y val="1.2025346675124653E-2"/>
                </c:manualLayout>
              </c:layout>
              <c:tx>
                <c:rich>
                  <a:bodyPr/>
                  <a:lstStyle/>
                  <a:p>
                    <a:fld id="{F7A17769-0A1F-4B9D-8B04-480FAE6A7A6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A5A-40C5-A9D9-1D9F3F7C472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Non-Resident</c:v>
                </c:pt>
                <c:pt idx="1">
                  <c:v>Resident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0.53</c:v>
                </c:pt>
                <c:pt idx="1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5A-40C5-A9D9-1D9F3F7C472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012982956728553"/>
          <c:y val="0.40934194640666616"/>
          <c:w val="0.1985502884622615"/>
          <c:h val="0.1812592060478192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9:21:18.4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72,'70'0,"-18"2,0-3,-1-2,56-10,-54 2,0 2,1 2,61 1,-85 5,57-10,-56 6,53-2,-64 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9:21:22.1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1,'1'2,"-1"1,1 0,0-1,0 1,0-1,0 1,0-1,0 0,1 1,-1-1,1 0,0 0,-1 0,1 0,0 0,0 0,0-1,0 1,1-1,4 3,-1 0,1-1,-1 0,1 0,0-1,0 1,10 1,1-3,0 0,0 0,-1-2,1 0,0-1,-1-1,1-1,-1 0,27-11,-11 7,0 2,0 0,0 3,1 0,-1 3,52 4,8-1,29-3,-103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9:21:29.0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1,'561'0,"-532"1,49 10,-49-6,48 2,-52-7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9:21:32.0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1,'52'1,"0"2,60 11,-61-8,0-3,87-4,-42-2,-72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9:20:49.0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0,'42'2,"0"2,42 8,-23-5,0-4,93-5,-37-1,97 1,222 5,-269 7,130 4,627-15,-680 21,-79-4,711-4,-535-14,-152-1,209 7,-279 6,65 3,-70-13,-29-2,102 13,-12 2,227-10,-197-6,991 4,-1181-1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1-04T19:24:55.7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3,'148'-2,"161"4,-190 9,72 1,-138-12,0-2,0 3,95 13,-89-6,1-3,0-3,66-5,-10 0,211 21,-311-17,512 7,-306-11,-185 5,48 8,31 2,989-10,-541-5,-542 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958D6-E92D-4A2E-BB4A-2C0C97CD7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94051-671B-4A97-9833-379B70642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61179-A130-4C9A-82E2-48B3B696D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21ECB-D94A-42A2-8270-B712F07D8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519B6-97EE-4D31-88C9-9F73BF72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8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FC3B-0F05-4CE3-B75A-CAFB4B18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265B8-271E-48F9-B1CF-1A932119C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136F7-12C5-4FA4-BD04-261C8C9D1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FE65E-B5C6-42D9-897F-424D0D9A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39D69-73D3-4271-A820-6305AAF4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32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E3418-E7A8-46DC-8E05-635BBC200D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5E9B85-B5BA-4491-A4EB-CEC80F0968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2F83F-9319-4709-9EA8-CEEAC823F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18A6-1005-4871-AAF4-D70705C20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3A66-F7F5-48B0-AEC3-CBEBDC240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09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D6524-2811-40D1-ADE9-12D2B1A7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FDC15-E698-47CD-A1D2-BABBBF4E0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3D1EF-5565-4F8E-B16F-96C636F14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9B85-F199-43DE-8EC8-F02FFFA9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28127-F4AF-48B5-89DC-B536AEEA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1CCE-635D-44F3-B949-A07AE0E7F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DAECA-0500-4EFF-AB14-93A3568CC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4B85-D842-419F-9458-09DA95E9B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7D51-5B01-45B4-ADC7-90FCA1D47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D9C1E-3FF7-4468-9562-8C166E073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8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3220-8035-42E2-BE78-A1EAEB250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1745-A43C-4021-91ED-A8B743AB72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95D5E-A1C6-46AC-96D9-E657068428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EE682-33DC-4B96-AF4D-1800B4397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C9B9C-378E-4959-94AB-87B032AD2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7ED51-6FF5-4826-8FE8-8666F1311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6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F30D-2545-452B-8947-BDD073F47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DA6C7-9EF4-48C3-BDF6-4E2269B2A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AF91D-3278-4960-BBE9-DAF5D3D3D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8A80AF-4023-4851-BAF1-625401E309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02273-7E31-4DED-88F0-8E1EDCDE4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D33E14-8284-4295-B613-EAFE8919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9F3D41-722D-4479-83D4-49AE954A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EADBFB-E739-43FD-A9B2-699BA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0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3AB55-CE29-4F4C-9267-6E970A9D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EB303-86F3-4362-AA48-8F1E62BC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14225-6482-4D59-BEF5-A81191F35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E4AFB6-9BB0-4B5F-8A72-12AE20C09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77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7C2820-74C3-4558-B2C6-CCD47CDD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DE1D4C-D8E8-4D93-8F03-E4E430E1F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E0E9C-2CEE-48CC-B954-92E3E709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66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BBD6-6E22-4D32-8B66-08757606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9EC88-FF27-4D14-90AB-7F0AC05F2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1F5D2-8F25-43F8-ADEF-EA87C73BC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31A5F-5A7E-4B14-9D76-B45952C36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24E80E-BC69-4885-9664-3E136A004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C4F16-63FB-4740-9805-A453A020D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14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88DD-D40D-4BA6-9CEE-66758B13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CD8F36-6277-4485-9926-078D4D418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F579D-36C4-49B4-9185-A71D97631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5EF50-3FA2-4CAB-B19E-3D097273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BBA78-F6B2-4074-9D1D-F519FBA46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CF3ABE-F659-4819-9E2D-BB6124D4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9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1AD2E-F3E0-4002-821F-672C99FD4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664AA-3C78-4988-902C-6AEB5F3A0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6CCD0-EFFE-4A7C-BD74-9D83552DB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F1B1-89F1-41C0-A3E5-6926EF28CA32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8FCCA-CE0C-4331-8EFD-D351B0F3F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5CEED-A3FC-4D17-81E6-973F8EB49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6ED6A-F22F-483C-858E-5824BB782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23.png"/><Relationship Id="rId4" Type="http://schemas.openxmlformats.org/officeDocument/2006/relationships/customXml" Target="../ink/ink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8.png"/><Relationship Id="rId4" Type="http://schemas.openxmlformats.org/officeDocument/2006/relationships/customXml" Target="../ink/ink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E1C2CB-B987-4A70-96ED-4236F9DC3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28"/>
            <a:ext cx="12192000" cy="673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1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1E27F14-1350-462C-BFFB-92C2D30B7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845" y="0"/>
            <a:ext cx="3778743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B9C77ED-6577-4E67-86BE-3E1430157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60" y="2323946"/>
            <a:ext cx="4810796" cy="22101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878E6A9-9787-4499-B101-99AAF5E266CF}"/>
              </a:ext>
            </a:extLst>
          </p:cNvPr>
          <p:cNvSpPr txBox="1"/>
          <p:nvPr/>
        </p:nvSpPr>
        <p:spPr>
          <a:xfrm>
            <a:off x="6407391" y="722053"/>
            <a:ext cx="536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January 1, 2021 – December 31, 2021</a:t>
            </a:r>
          </a:p>
          <a:p>
            <a:r>
              <a:rPr lang="en-US" sz="2400" b="1" u="sng" dirty="0">
                <a:solidFill>
                  <a:schemeClr val="accent2"/>
                </a:solidFill>
              </a:rPr>
              <a:t>Albemarle County Police Department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03BA004-C9EA-4CF7-A6C0-D02FBAFF2DE3}"/>
                  </a:ext>
                </a:extLst>
              </p14:cNvPr>
              <p14:cNvContentPartPr/>
              <p14:nvPr/>
            </p14:nvContentPartPr>
            <p14:xfrm>
              <a:off x="10653520" y="3439027"/>
              <a:ext cx="288000" cy="9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03BA004-C9EA-4CF7-A6C0-D02FBAFF2D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9880" y="3331387"/>
                <a:ext cx="3956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4D07532-19B5-4FF3-9BDE-9B62649F5F27}"/>
                  </a:ext>
                </a:extLst>
              </p14:cNvPr>
              <p14:cNvContentPartPr/>
              <p14:nvPr/>
            </p14:nvContentPartPr>
            <p14:xfrm>
              <a:off x="10746040" y="3715867"/>
              <a:ext cx="207720" cy="10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4D07532-19B5-4FF3-9BDE-9B62649F5F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92040" y="3608227"/>
                <a:ext cx="31536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440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F972DE8-461C-445F-942E-9A2BE08B8877}"/>
              </a:ext>
            </a:extLst>
          </p:cNvPr>
          <p:cNvSpPr txBox="1"/>
          <p:nvPr/>
        </p:nvSpPr>
        <p:spPr>
          <a:xfrm>
            <a:off x="2021576" y="2543203"/>
            <a:ext cx="213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Virginia State Police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C188B7-15B7-4A56-8E0B-685147BE19DB}"/>
              </a:ext>
            </a:extLst>
          </p:cNvPr>
          <p:cNvSpPr txBox="1"/>
          <p:nvPr/>
        </p:nvSpPr>
        <p:spPr>
          <a:xfrm>
            <a:off x="7864953" y="2543203"/>
            <a:ext cx="2891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University of Virginia Police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523EFD-EC9D-4015-A78B-BA2AED052923}"/>
              </a:ext>
            </a:extLst>
          </p:cNvPr>
          <p:cNvSpPr txBox="1"/>
          <p:nvPr/>
        </p:nvSpPr>
        <p:spPr>
          <a:xfrm>
            <a:off x="1578085" y="6288524"/>
            <a:ext cx="2574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Town of Scottsville Police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B98C92-A1D8-4F47-AB1B-D0C3DAD7945A}"/>
              </a:ext>
            </a:extLst>
          </p:cNvPr>
          <p:cNvSpPr txBox="1"/>
          <p:nvPr/>
        </p:nvSpPr>
        <p:spPr>
          <a:xfrm>
            <a:off x="7775510" y="6288524"/>
            <a:ext cx="371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2"/>
                </a:solidFill>
              </a:rPr>
              <a:t>Albemarle County Sheriff’s Office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992AFB-340C-4C35-BE20-9FCD173C6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4" y="200144"/>
            <a:ext cx="4763165" cy="21815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1BA219-9BB0-456E-B187-D9B1779A8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473" y="260018"/>
            <a:ext cx="4820323" cy="168616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9E9F065-CF13-4FBC-B474-39304E3EC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259" y="4128660"/>
            <a:ext cx="4801270" cy="162900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F5CC35F-0E9C-4694-BE1D-A852D0D97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526" y="4081028"/>
            <a:ext cx="4801270" cy="167663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7DCA8E-61D1-4934-8897-56670D79B477}"/>
              </a:ext>
            </a:extLst>
          </p:cNvPr>
          <p:cNvSpPr txBox="1"/>
          <p:nvPr/>
        </p:nvSpPr>
        <p:spPr>
          <a:xfrm>
            <a:off x="3646664" y="3198167"/>
            <a:ext cx="489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January 1, 2021 – December 31, 2021</a:t>
            </a:r>
          </a:p>
        </p:txBody>
      </p:sp>
    </p:spTree>
    <p:extLst>
      <p:ext uri="{BB962C8B-B14F-4D97-AF65-F5344CB8AC3E}">
        <p14:creationId xmlns:p14="http://schemas.microsoft.com/office/powerpoint/2010/main" val="3190644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8795697-9A20-43BA-B5BD-82343C794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7" y="0"/>
            <a:ext cx="9516803" cy="771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86A63-BAA9-4B27-A822-533B7C68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203" y="707342"/>
            <a:ext cx="9983593" cy="607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7CBB15-FBAD-4015-B8C3-C1A7F511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708" y="153558"/>
            <a:ext cx="9516803" cy="771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99452B-74E8-4A8F-BFBA-48E80D3FC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177" y="928988"/>
            <a:ext cx="9821646" cy="590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C126B1-5D1E-4A5B-B07E-87CB9D66C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6" y="934042"/>
            <a:ext cx="10421804" cy="57729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9873D-5556-4109-8FD4-CE767B21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597" y="151002"/>
            <a:ext cx="9516803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60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BB68E1-E79C-47AF-8128-52BC79E6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6" y="149602"/>
            <a:ext cx="9516803" cy="771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16C928-193D-414D-BE55-FB2524AFC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25" y="944687"/>
            <a:ext cx="10798349" cy="49686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F7AAA60-7036-4905-9FF8-A6D0C54F2288}"/>
                  </a:ext>
                </a:extLst>
              </p14:cNvPr>
              <p14:cNvContentPartPr/>
              <p14:nvPr/>
            </p14:nvContentPartPr>
            <p14:xfrm>
              <a:off x="7423960" y="5133907"/>
              <a:ext cx="269820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F7AAA60-7036-4905-9FF8-A6D0C54F228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70320" y="5025907"/>
                <a:ext cx="280584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A3A5F60-A4C5-4026-9DFA-2631FA6A4FC7}"/>
                  </a:ext>
                </a:extLst>
              </p14:cNvPr>
              <p14:cNvContentPartPr/>
              <p14:nvPr/>
            </p14:nvContentPartPr>
            <p14:xfrm>
              <a:off x="7952440" y="5552587"/>
              <a:ext cx="1626840" cy="35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A3A5F60-A4C5-4026-9DFA-2631FA6A4F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898800" y="5444947"/>
                <a:ext cx="1734480" cy="25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648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747D55-26CB-4385-88DA-E267CCC98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6" y="149602"/>
            <a:ext cx="9516803" cy="771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3CA6D8-A3A1-406B-AFE6-2368EE290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892" y="921235"/>
            <a:ext cx="9382210" cy="593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49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7A191F-07A1-4291-8874-E99A92A2A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596" y="149602"/>
            <a:ext cx="9516803" cy="771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CE05024-C421-4E3B-B3F1-0AA03B59A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32" y="923097"/>
            <a:ext cx="9888330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88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10CDA-F8F7-4F08-84D9-3EED538E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956" y="42808"/>
            <a:ext cx="9841322" cy="677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49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59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CE9C-C51E-487E-ABDF-8A4D267A2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425"/>
            <a:ext cx="10515600" cy="5443538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>
                <a:solidFill>
                  <a:schemeClr val="accent2"/>
                </a:solidFill>
              </a:rPr>
              <a:t>RACIAL PROFILING</a:t>
            </a:r>
          </a:p>
          <a:p>
            <a:r>
              <a:rPr lang="en-US" sz="4000" dirty="0">
                <a:solidFill>
                  <a:schemeClr val="accent2"/>
                </a:solidFill>
              </a:rPr>
              <a:t>2021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64,000 Encounters 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34 Officer complaints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1 Allegation of Racial Profiling</a:t>
            </a:r>
          </a:p>
          <a:p>
            <a:pPr marL="457200" lvl="1" indent="0">
              <a:buNone/>
            </a:pPr>
            <a:endParaRPr lang="en-US" sz="3200" dirty="0">
              <a:solidFill>
                <a:schemeClr val="accent2"/>
              </a:solidFill>
            </a:endParaRPr>
          </a:p>
          <a:p>
            <a:r>
              <a:rPr lang="en-US" sz="3600" dirty="0">
                <a:solidFill>
                  <a:schemeClr val="accent2"/>
                </a:solidFill>
              </a:rPr>
              <a:t>2018 – 2021</a:t>
            </a:r>
          </a:p>
          <a:p>
            <a:pPr lvl="1"/>
            <a:r>
              <a:rPr lang="en-US" sz="3200" dirty="0">
                <a:solidFill>
                  <a:schemeClr val="accent2"/>
                </a:solidFill>
              </a:rPr>
              <a:t>14 Allegations of Racial Profiling</a:t>
            </a:r>
          </a:p>
        </p:txBody>
      </p:sp>
    </p:spTree>
    <p:extLst>
      <p:ext uri="{BB962C8B-B14F-4D97-AF65-F5344CB8AC3E}">
        <p14:creationId xmlns:p14="http://schemas.microsoft.com/office/powerpoint/2010/main" val="3280043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EF7C65D-02A8-44C5-9E78-A9F69DD77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071356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6796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A578023-2C48-487C-B0AE-C766497B7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4652855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57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C4AB-0E00-4784-951F-37F54DCE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Side-by-Side Comparison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85181-5240-4BE8-96D6-360BE6A43D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CEAF46-736D-49B7-85FB-67945003B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B486BE1-E7D1-4825-A1AA-695B0BB7FEC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1430907"/>
              </p:ext>
            </p:extLst>
          </p:nvPr>
        </p:nvGraphicFramePr>
        <p:xfrm>
          <a:off x="839788" y="1690688"/>
          <a:ext cx="5157787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1091680-46AC-42F2-90AC-C123BF4C3CB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41537088"/>
              </p:ext>
            </p:extLst>
          </p:nvPr>
        </p:nvGraphicFramePr>
        <p:xfrm>
          <a:off x="6172200" y="1690688"/>
          <a:ext cx="5183188" cy="4498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1161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A578023-2C48-487C-B0AE-C766497B79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9229529"/>
              </p:ext>
            </p:extLst>
          </p:nvPr>
        </p:nvGraphicFramePr>
        <p:xfrm>
          <a:off x="643467" y="643467"/>
          <a:ext cx="10905066" cy="5571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8111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330BF-A37B-4D4A-8FA9-4A31CC94A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3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90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4F112-1E4B-4D68-BDA0-F3EAE55CA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33" y="643466"/>
            <a:ext cx="905933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9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07C05F-CB8B-4309-B0D7-F9E0744CB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876" y="55256"/>
            <a:ext cx="3645106" cy="68027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957FD6-48D5-406D-8ADF-C627FC93F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005162"/>
            <a:ext cx="5467968" cy="2847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FE99ED-4820-4B59-AB91-21121842F607}"/>
              </a:ext>
            </a:extLst>
          </p:cNvPr>
          <p:cNvSpPr txBox="1"/>
          <p:nvPr/>
        </p:nvSpPr>
        <p:spPr>
          <a:xfrm>
            <a:off x="6348669" y="755609"/>
            <a:ext cx="5362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January 1, 2021 – December 31, 2021</a:t>
            </a:r>
          </a:p>
        </p:txBody>
      </p:sp>
    </p:spTree>
    <p:extLst>
      <p:ext uri="{BB962C8B-B14F-4D97-AF65-F5344CB8AC3E}">
        <p14:creationId xmlns:p14="http://schemas.microsoft.com/office/powerpoint/2010/main" val="2664865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B98E94-4A4D-48C4-89DD-6B0A48C5B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904" y="0"/>
            <a:ext cx="377609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616309-943C-4C45-9BDD-7098DA24B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300" y="2166761"/>
            <a:ext cx="4791744" cy="25244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57DA86-C239-4BE2-9809-96FC0C358AFD}"/>
              </a:ext>
            </a:extLst>
          </p:cNvPr>
          <p:cNvSpPr txBox="1"/>
          <p:nvPr/>
        </p:nvSpPr>
        <p:spPr>
          <a:xfrm>
            <a:off x="6407391" y="722053"/>
            <a:ext cx="536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chemeClr val="accent2"/>
                </a:solidFill>
              </a:rPr>
              <a:t>January 1, 2021 – December 31, 2021</a:t>
            </a:r>
          </a:p>
          <a:p>
            <a:r>
              <a:rPr lang="en-US" sz="2400" b="1" u="sng" dirty="0">
                <a:solidFill>
                  <a:schemeClr val="accent2"/>
                </a:solidFill>
              </a:rPr>
              <a:t>Albemarle County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FD5CB85-755B-48C0-8D97-C4253FA3AA18}"/>
                  </a:ext>
                </a:extLst>
              </p14:cNvPr>
              <p14:cNvContentPartPr/>
              <p14:nvPr/>
            </p14:nvContentPartPr>
            <p14:xfrm>
              <a:off x="10653520" y="3262627"/>
              <a:ext cx="309600" cy="27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FD5CB85-755B-48C0-8D97-C4253FA3AA1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99880" y="3154627"/>
                <a:ext cx="41724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DE17519-2A8F-4B5B-8FF8-E31ADCE765A5}"/>
                  </a:ext>
                </a:extLst>
              </p14:cNvPr>
              <p14:cNvContentPartPr/>
              <p14:nvPr/>
            </p14:nvContentPartPr>
            <p14:xfrm>
              <a:off x="10670440" y="3548107"/>
              <a:ext cx="293400" cy="26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DE17519-2A8F-4B5B-8FF8-E31ADCE765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616440" y="3440467"/>
                <a:ext cx="401040" cy="24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3234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127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Side-by-Side Comparison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Powers</dc:creator>
  <cp:lastModifiedBy>Danielle Burch</cp:lastModifiedBy>
  <cp:revision>16</cp:revision>
  <dcterms:created xsi:type="dcterms:W3CDTF">2022-11-03T15:06:53Z</dcterms:created>
  <dcterms:modified xsi:type="dcterms:W3CDTF">2022-11-08T13:38:54Z</dcterms:modified>
</cp:coreProperties>
</file>