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93" r:id="rId4"/>
    <p:sldId id="292" r:id="rId5"/>
    <p:sldId id="289" r:id="rId6"/>
    <p:sldId id="260" r:id="rId7"/>
    <p:sldId id="297" r:id="rId8"/>
    <p:sldId id="296" r:id="rId9"/>
    <p:sldId id="28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40FA13-8792-401C-A9B1-AFB63F508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uilding with trees in front of it&#10;&#10;Description automatically generated with medium confidence">
            <a:extLst>
              <a:ext uri="{FF2B5EF4-FFF2-40B4-BE49-F238E27FC236}">
                <a16:creationId xmlns:a16="http://schemas.microsoft.com/office/drawing/2014/main" id="{8C05F783-5F37-4368-B75E-21D0E30CDC37}"/>
              </a:ext>
            </a:extLst>
          </p:cNvPr>
          <p:cNvPicPr>
            <a:picLocks noChangeAspect="1"/>
          </p:cNvPicPr>
          <p:nvPr/>
        </p:nvPicPr>
        <p:blipFill rotWithShape="1">
          <a:blip r:embed="rId2"/>
          <a:srcRect t="4851" r="9092" b="18522"/>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E84323AF-559C-4105-8782-F6C3FBB1F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655999-3432-4672-9566-C891136BE05E}"/>
              </a:ext>
            </a:extLst>
          </p:cNvPr>
          <p:cNvSpPr>
            <a:spLocks noGrp="1"/>
          </p:cNvSpPr>
          <p:nvPr>
            <p:ph type="ctrTitle"/>
          </p:nvPr>
        </p:nvSpPr>
        <p:spPr>
          <a:xfrm>
            <a:off x="1" y="1653703"/>
            <a:ext cx="3696510" cy="2470488"/>
          </a:xfrm>
        </p:spPr>
        <p:txBody>
          <a:bodyPr>
            <a:normAutofit/>
          </a:bodyPr>
          <a:lstStyle/>
          <a:p>
            <a:r>
              <a:rPr lang="en-US" sz="4100" u="sng" dirty="0">
                <a:solidFill>
                  <a:schemeClr val="tx1"/>
                </a:solidFill>
                <a:latin typeface="Times New Roman" panose="02020603050405020304" pitchFamily="18" charset="0"/>
                <a:cs typeface="Times New Roman" panose="02020603050405020304" pitchFamily="18" charset="0"/>
              </a:rPr>
              <a:t>ACPD</a:t>
            </a:r>
            <a:br>
              <a:rPr lang="en-US" sz="4100" dirty="0">
                <a:solidFill>
                  <a:schemeClr val="tx1"/>
                </a:solidFill>
                <a:latin typeface="Times New Roman" panose="02020603050405020304" pitchFamily="18" charset="0"/>
                <a:cs typeface="Times New Roman" panose="02020603050405020304" pitchFamily="18" charset="0"/>
              </a:rPr>
            </a:br>
            <a:r>
              <a:rPr lang="en-US" sz="4100" dirty="0">
                <a:solidFill>
                  <a:schemeClr val="tx1"/>
                </a:solidFill>
                <a:latin typeface="Times New Roman" panose="02020603050405020304" pitchFamily="18" charset="0"/>
                <a:cs typeface="Times New Roman" panose="02020603050405020304" pitchFamily="18" charset="0"/>
              </a:rPr>
              <a:t>Making a Difference in Our Community</a:t>
            </a:r>
          </a:p>
        </p:txBody>
      </p:sp>
      <p:sp>
        <p:nvSpPr>
          <p:cNvPr id="3" name="Subtitle 2">
            <a:extLst>
              <a:ext uri="{FF2B5EF4-FFF2-40B4-BE49-F238E27FC236}">
                <a16:creationId xmlns:a16="http://schemas.microsoft.com/office/drawing/2014/main" id="{CE52C77B-02F0-43C9-ACA0-25EEE980AD3C}"/>
              </a:ext>
            </a:extLst>
          </p:cNvPr>
          <p:cNvSpPr>
            <a:spLocks noGrp="1"/>
          </p:cNvSpPr>
          <p:nvPr>
            <p:ph type="subTitle" idx="1"/>
          </p:nvPr>
        </p:nvSpPr>
        <p:spPr>
          <a:xfrm>
            <a:off x="0" y="4260714"/>
            <a:ext cx="4053526" cy="1032093"/>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Colonel Sean Reeves</a:t>
            </a:r>
          </a:p>
        </p:txBody>
      </p:sp>
    </p:spTree>
    <p:extLst>
      <p:ext uri="{BB962C8B-B14F-4D97-AF65-F5344CB8AC3E}">
        <p14:creationId xmlns:p14="http://schemas.microsoft.com/office/powerpoint/2010/main" val="32389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A4A97BF-B9D9-4A86-8A15-10543EFA587E}"/>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21013966-9BD5-4772-959E-CFBBF35E5E10}"/>
              </a:ext>
            </a:extLst>
          </p:cNvPr>
          <p:cNvSpPr>
            <a:spLocks noGrp="1"/>
          </p:cNvSpPr>
          <p:nvPr>
            <p:ph type="ctrTitle"/>
          </p:nvPr>
        </p:nvSpPr>
        <p:spPr>
          <a:xfrm>
            <a:off x="637564" y="293615"/>
            <a:ext cx="10754686" cy="4613945"/>
          </a:xfrm>
        </p:spPr>
        <p:txBody>
          <a:bodyPr>
            <a:normAutofit fontScale="90000"/>
          </a:bodyPr>
          <a:lstStyle/>
          <a:p>
            <a:pPr algn="ctr"/>
            <a:r>
              <a:rPr lang="en-US" sz="3200" i="1" dirty="0">
                <a:solidFill>
                  <a:schemeClr val="tx1"/>
                </a:solidFill>
                <a:latin typeface="Times New Roman" panose="02020603050405020304" pitchFamily="18" charset="0"/>
                <a:cs typeface="Times New Roman" panose="02020603050405020304" pitchFamily="18" charset="0"/>
              </a:rPr>
              <a:t>Our Mission</a:t>
            </a:r>
            <a:br>
              <a:rPr lang="en-US" sz="3200" i="1" dirty="0">
                <a:solidFill>
                  <a:schemeClr val="tx1"/>
                </a:solidFill>
                <a:latin typeface="Times New Roman" panose="02020603050405020304" pitchFamily="18" charset="0"/>
                <a:cs typeface="Times New Roman" panose="02020603050405020304" pitchFamily="18" charset="0"/>
              </a:rPr>
            </a:br>
            <a:br>
              <a:rPr lang="en-US" sz="3200" i="1" dirty="0">
                <a:solidFill>
                  <a:schemeClr val="tx1"/>
                </a:solidFill>
                <a:latin typeface="Times New Roman" panose="02020603050405020304" pitchFamily="18" charset="0"/>
                <a:cs typeface="Times New Roman" panose="02020603050405020304" pitchFamily="18" charset="0"/>
              </a:rPr>
            </a:br>
            <a:r>
              <a:rPr lang="en-US" sz="3200" i="1" dirty="0">
                <a:solidFill>
                  <a:schemeClr val="tx1"/>
                </a:solidFill>
                <a:latin typeface="Times New Roman" panose="02020603050405020304" pitchFamily="18" charset="0"/>
                <a:cs typeface="Times New Roman" panose="02020603050405020304" pitchFamily="18" charset="0"/>
              </a:rPr>
              <a:t>The Mission of the Albemarle County Police Department is to provide for the safety and security of all people, while protecting individual rights and building trust in our diverse communities through quality service.</a:t>
            </a:r>
            <a:br>
              <a:rPr lang="en-US" sz="3200" i="1" dirty="0">
                <a:solidFill>
                  <a:schemeClr val="tx1"/>
                </a:solidFill>
                <a:latin typeface="Times New Roman" panose="02020603050405020304" pitchFamily="18" charset="0"/>
                <a:cs typeface="Times New Roman" panose="02020603050405020304" pitchFamily="18" charset="0"/>
              </a:rPr>
            </a:br>
            <a:br>
              <a:rPr lang="en-US" sz="3200" i="1" dirty="0">
                <a:solidFill>
                  <a:schemeClr val="tx1"/>
                </a:solidFill>
                <a:latin typeface="Times New Roman" panose="02020603050405020304" pitchFamily="18" charset="0"/>
                <a:cs typeface="Times New Roman" panose="02020603050405020304" pitchFamily="18" charset="0"/>
              </a:rPr>
            </a:br>
            <a:br>
              <a:rPr lang="en-US" sz="3200" i="1" dirty="0">
                <a:solidFill>
                  <a:schemeClr val="tx1"/>
                </a:solidFill>
                <a:latin typeface="Times New Roman" panose="02020603050405020304" pitchFamily="18" charset="0"/>
                <a:cs typeface="Times New Roman" panose="02020603050405020304" pitchFamily="18" charset="0"/>
              </a:rPr>
            </a:br>
            <a:r>
              <a:rPr lang="en-US" sz="3200" i="1" dirty="0">
                <a:solidFill>
                  <a:schemeClr val="tx1"/>
                </a:solidFill>
                <a:latin typeface="Times New Roman" panose="02020603050405020304" pitchFamily="18" charset="0"/>
                <a:cs typeface="Times New Roman" panose="02020603050405020304" pitchFamily="18" charset="0"/>
              </a:rPr>
              <a:t>Our  Values</a:t>
            </a:r>
            <a:br>
              <a:rPr lang="en-US" sz="3200" i="1" dirty="0">
                <a:solidFill>
                  <a:schemeClr val="tx1"/>
                </a:solidFill>
                <a:latin typeface="Times New Roman" panose="02020603050405020304" pitchFamily="18" charset="0"/>
                <a:cs typeface="Times New Roman" panose="02020603050405020304" pitchFamily="18" charset="0"/>
              </a:rPr>
            </a:br>
            <a:br>
              <a:rPr lang="en-US" sz="3200" i="1" dirty="0">
                <a:solidFill>
                  <a:schemeClr val="tx1"/>
                </a:solidFill>
                <a:latin typeface="Times New Roman" panose="02020603050405020304" pitchFamily="18" charset="0"/>
                <a:cs typeface="Times New Roman" panose="02020603050405020304" pitchFamily="18" charset="0"/>
              </a:rPr>
            </a:br>
            <a:r>
              <a:rPr lang="en-US" sz="3200" i="1" dirty="0">
                <a:solidFill>
                  <a:schemeClr val="tx1"/>
                </a:solidFill>
                <a:latin typeface="Times New Roman" panose="02020603050405020304" pitchFamily="18" charset="0"/>
                <a:cs typeface="Times New Roman" panose="02020603050405020304" pitchFamily="18" charset="0"/>
              </a:rPr>
              <a:t>Community      Integrity      Innovation      Learning      Stewardship</a:t>
            </a:r>
            <a:br>
              <a:rPr lang="en-US" sz="3200" i="1" dirty="0">
                <a:solidFill>
                  <a:schemeClr val="tx1"/>
                </a:solidFill>
                <a:latin typeface="Times New Roman" panose="02020603050405020304" pitchFamily="18" charset="0"/>
                <a:cs typeface="Times New Roman" panose="02020603050405020304" pitchFamily="18" charset="0"/>
              </a:rPr>
            </a:br>
            <a:endParaRPr lang="en-US" sz="3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2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9574-3AC7-46E3-A6C2-663B4FEB9315}"/>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March 1, 2022</a:t>
            </a:r>
          </a:p>
        </p:txBody>
      </p:sp>
      <p:sp>
        <p:nvSpPr>
          <p:cNvPr id="3" name="Subtitle 2">
            <a:extLst>
              <a:ext uri="{FF2B5EF4-FFF2-40B4-BE49-F238E27FC236}">
                <a16:creationId xmlns:a16="http://schemas.microsoft.com/office/drawing/2014/main" id="{1F8C76FF-10F8-48A3-9064-5782DBBE033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786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4A241D-AEEF-49D1-9D9D-7A0513170CD2}"/>
              </a:ext>
            </a:extLst>
          </p:cNvPr>
          <p:cNvSpPr>
            <a:spLocks noGrp="1"/>
          </p:cNvSpPr>
          <p:nvPr>
            <p:ph type="title" idx="4294967295"/>
          </p:nvPr>
        </p:nvSpPr>
        <p:spPr>
          <a:xfrm>
            <a:off x="494260" y="1683144"/>
            <a:ext cx="2774922" cy="3491712"/>
          </a:xfrm>
        </p:spPr>
        <p:txBody>
          <a:bodyPr vert="horz" lIns="91440" tIns="45720" rIns="91440" bIns="45720" rtlCol="0" anchor="ctr">
            <a:normAutofit/>
          </a:bodyPr>
          <a:lstStyle/>
          <a:p>
            <a:r>
              <a:rPr lang="en-US" u="sng" dirty="0">
                <a:latin typeface="Times New Roman" panose="02020603050405020304" pitchFamily="18" charset="0"/>
                <a:cs typeface="Times New Roman" panose="02020603050405020304" pitchFamily="18" charset="0"/>
              </a:rPr>
              <a:t>ACPD </a:t>
            </a:r>
            <a:r>
              <a:rPr lang="en-US" dirty="0">
                <a:latin typeface="Times New Roman" panose="02020603050405020304" pitchFamily="18" charset="0"/>
                <a:cs typeface="Times New Roman" panose="02020603050405020304" pitchFamily="18" charset="0"/>
              </a:rPr>
              <a:t>Realignment</a:t>
            </a:r>
          </a:p>
        </p:txBody>
      </p:sp>
      <p:sp>
        <p:nvSpPr>
          <p:cNvPr id="3" name="Content Placeholder 2">
            <a:extLst>
              <a:ext uri="{FF2B5EF4-FFF2-40B4-BE49-F238E27FC236}">
                <a16:creationId xmlns:a16="http://schemas.microsoft.com/office/drawing/2014/main" id="{F821DA57-FBF6-41FF-93AE-B1FA27AD5F2D}"/>
              </a:ext>
            </a:extLst>
          </p:cNvPr>
          <p:cNvSpPr>
            <a:spLocks noGrp="1"/>
          </p:cNvSpPr>
          <p:nvPr>
            <p:ph idx="4294967295"/>
          </p:nvPr>
        </p:nvSpPr>
        <p:spPr>
          <a:xfrm>
            <a:off x="4361606" y="-731519"/>
            <a:ext cx="6627377" cy="8903368"/>
          </a:xfrm>
        </p:spPr>
        <p:txBody>
          <a:bodyPr vert="horz" lIns="91440" tIns="45720" rIns="91440" bIns="45720" rtlCol="0" anchor="ctr">
            <a:normAutofit/>
          </a:bodyPr>
          <a:lstStyle/>
          <a:p>
            <a:pPr marL="342900" marR="0" lvl="0">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Chief of Police </a:t>
            </a:r>
            <a:r>
              <a:rPr lang="en-US" sz="1600" dirty="0">
                <a:solidFill>
                  <a:srgbClr val="FF0000"/>
                </a:solidFill>
                <a:effectLst/>
                <a:latin typeface="Times New Roman" panose="02020603050405020304" pitchFamily="18" charset="0"/>
                <a:cs typeface="Times New Roman" panose="02020603050405020304" pitchFamily="18" charset="0"/>
              </a:rPr>
              <a:t>(Colonel)</a:t>
            </a:r>
          </a:p>
          <a:p>
            <a:pPr marL="342900" marR="0" lvl="0">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Deputy Chief of Police (Major)</a:t>
            </a:r>
          </a:p>
          <a:p>
            <a:pPr marL="742950" marR="0" lvl="1">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Operations Bureau </a:t>
            </a:r>
          </a:p>
          <a:p>
            <a:pPr marL="1143000" marR="0" lvl="2">
              <a:spcBef>
                <a:spcPts val="0"/>
              </a:spcBef>
              <a:spcAft>
                <a:spcPts val="0"/>
              </a:spcAft>
            </a:pPr>
            <a:r>
              <a:rPr lang="en-US" dirty="0">
                <a:solidFill>
                  <a:schemeClr val="tx1">
                    <a:lumMod val="65000"/>
                    <a:lumOff val="35000"/>
                  </a:schemeClr>
                </a:solidFill>
                <a:effectLst/>
                <a:latin typeface="Times New Roman" panose="02020603050405020304" pitchFamily="18" charset="0"/>
                <a:cs typeface="Times New Roman" panose="02020603050405020304" pitchFamily="18" charset="0"/>
              </a:rPr>
              <a:t>Patrol Division (Patrol Captain/Patrol Commander)</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Jefferson District (Lieutenant)</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Blue Ridge District (Lieutenant)</a:t>
            </a:r>
          </a:p>
          <a:p>
            <a:pPr marL="1143000" marR="0" lvl="2">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Special Operations </a:t>
            </a:r>
            <a:r>
              <a:rPr lang="en-US" dirty="0">
                <a:solidFill>
                  <a:srgbClr val="FF0000"/>
                </a:solidFill>
                <a:effectLst/>
                <a:latin typeface="Times New Roman" panose="02020603050405020304" pitchFamily="18" charset="0"/>
                <a:cs typeface="Times New Roman" panose="02020603050405020304" pitchFamily="18" charset="0"/>
              </a:rPr>
              <a:t>Division </a:t>
            </a:r>
            <a:r>
              <a:rPr lang="en-US" dirty="0">
                <a:solidFill>
                  <a:schemeClr val="tx1">
                    <a:lumMod val="65000"/>
                    <a:lumOff val="35000"/>
                  </a:schemeClr>
                </a:solidFill>
                <a:effectLst/>
                <a:latin typeface="Times New Roman" panose="02020603050405020304" pitchFamily="18" charset="0"/>
                <a:cs typeface="Times New Roman" panose="02020603050405020304" pitchFamily="18" charset="0"/>
              </a:rPr>
              <a:t>(Captain)</a:t>
            </a:r>
          </a:p>
          <a:p>
            <a:pPr marL="1600200" marR="0" lvl="3">
              <a:spcBef>
                <a:spcPts val="0"/>
              </a:spcBef>
              <a:spcAft>
                <a:spcPts val="0"/>
              </a:spcAft>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SOD</a:t>
            </a: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 Deputy Commander (Lieutenant)</a:t>
            </a:r>
          </a:p>
          <a:p>
            <a:pPr lvl="4">
              <a:spcBef>
                <a:spcPts val="0"/>
              </a:spcBef>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Traffic (Sergeant)</a:t>
            </a:r>
          </a:p>
          <a:p>
            <a:pPr lvl="5" indent="-182880">
              <a:spcBef>
                <a:spcPts val="0"/>
              </a:spcBef>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K-9</a:t>
            </a:r>
          </a:p>
          <a:p>
            <a:pPr lvl="5" indent="-182880">
              <a:spcBef>
                <a:spcPts val="0"/>
              </a:spcBef>
            </a:pPr>
            <a:r>
              <a:rPr lang="en-US" sz="1600" dirty="0">
                <a:solidFill>
                  <a:srgbClr val="FF0000"/>
                </a:solidFill>
                <a:effectLst/>
                <a:latin typeface="Times New Roman" panose="02020603050405020304" pitchFamily="18" charset="0"/>
                <a:cs typeface="Times New Roman" panose="02020603050405020304" pitchFamily="18" charset="0"/>
              </a:rPr>
              <a:t>Logistical </a:t>
            </a:r>
            <a:r>
              <a:rPr lang="en-US" sz="1600" dirty="0">
                <a:solidFill>
                  <a:srgbClr val="FF0000"/>
                </a:solidFill>
                <a:latin typeface="Times New Roman" panose="02020603050405020304" pitchFamily="18" charset="0"/>
                <a:cs typeface="Times New Roman" panose="02020603050405020304" pitchFamily="18" charset="0"/>
              </a:rPr>
              <a:t>Operations</a:t>
            </a:r>
            <a:endParaRPr lang="en-US" sz="1600" dirty="0">
              <a:solidFill>
                <a:srgbClr val="FF0000"/>
              </a:solidFill>
              <a:effectLst/>
              <a:latin typeface="Times New Roman" panose="02020603050405020304" pitchFamily="18" charset="0"/>
              <a:cs typeface="Times New Roman" panose="02020603050405020304" pitchFamily="18" charset="0"/>
            </a:endParaRPr>
          </a:p>
          <a:p>
            <a:pPr lvl="4">
              <a:spcBef>
                <a:spcPts val="0"/>
              </a:spcBef>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Animal Control (ACO Supervisor)</a:t>
            </a:r>
          </a:p>
          <a:p>
            <a:pPr lvl="4">
              <a:spcBef>
                <a:spcPts val="0"/>
              </a:spcBef>
            </a:pPr>
            <a:r>
              <a:rPr lang="en-US" sz="1600" dirty="0">
                <a:solidFill>
                  <a:srgbClr val="FF0000"/>
                </a:solidFill>
                <a:effectLst/>
                <a:latin typeface="Times New Roman" panose="02020603050405020304" pitchFamily="18" charset="0"/>
                <a:cs typeface="Times New Roman" panose="02020603050405020304" pitchFamily="18" charset="0"/>
              </a:rPr>
              <a:t>Crisis Response Team (Sergeant)</a:t>
            </a:r>
          </a:p>
          <a:p>
            <a:pPr marL="342900" marR="0" lvl="0">
              <a:spcBef>
                <a:spcPts val="0"/>
              </a:spcBef>
              <a:spcAft>
                <a:spcPts val="0"/>
              </a:spcAft>
            </a:pPr>
            <a:r>
              <a:rPr lang="en-US" sz="1600" dirty="0">
                <a:solidFill>
                  <a:srgbClr val="FF0000"/>
                </a:solidFill>
                <a:effectLst/>
                <a:latin typeface="Times New Roman" panose="02020603050405020304" pitchFamily="18" charset="0"/>
                <a:cs typeface="Times New Roman" panose="02020603050405020304" pitchFamily="18" charset="0"/>
              </a:rPr>
              <a:t>Assistant Chief of Police (Major)</a:t>
            </a:r>
          </a:p>
          <a:p>
            <a:pPr marL="742950" marR="0" lvl="1">
              <a:spcBef>
                <a:spcPts val="0"/>
              </a:spcBef>
              <a:spcAft>
                <a:spcPts val="0"/>
              </a:spcAft>
            </a:pPr>
            <a:r>
              <a:rPr lang="en-US" sz="1600" dirty="0">
                <a:solidFill>
                  <a:srgbClr val="FF0000"/>
                </a:solidFill>
                <a:effectLst/>
                <a:latin typeface="Times New Roman" panose="02020603050405020304" pitchFamily="18" charset="0"/>
                <a:cs typeface="Times New Roman" panose="02020603050405020304" pitchFamily="18" charset="0"/>
              </a:rPr>
              <a:t>Administrative Bureau (Re-Brand)</a:t>
            </a:r>
          </a:p>
          <a:p>
            <a:pPr marL="1143000" marR="0" lvl="2">
              <a:spcBef>
                <a:spcPts val="0"/>
              </a:spcBef>
              <a:spcAft>
                <a:spcPts val="0"/>
              </a:spcAft>
            </a:pPr>
            <a:r>
              <a:rPr lang="en-US" dirty="0">
                <a:solidFill>
                  <a:schemeClr val="tx1">
                    <a:lumMod val="65000"/>
                    <a:lumOff val="35000"/>
                  </a:schemeClr>
                </a:solidFill>
                <a:effectLst/>
                <a:latin typeface="Times New Roman" panose="02020603050405020304" pitchFamily="18" charset="0"/>
                <a:cs typeface="Times New Roman" panose="02020603050405020304" pitchFamily="18" charset="0"/>
              </a:rPr>
              <a:t>Criminal Investigations Division (Captain)</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Evidence</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Victim Witness</a:t>
            </a:r>
          </a:p>
          <a:p>
            <a:pPr marL="1143000" marR="0" lvl="2">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Professional Standards Division</a:t>
            </a:r>
            <a:r>
              <a:rPr lang="en-US" dirty="0">
                <a:solidFill>
                  <a:schemeClr val="tx1">
                    <a:lumMod val="65000"/>
                    <a:lumOff val="35000"/>
                  </a:schemeClr>
                </a:solidFill>
                <a:effectLst/>
                <a:latin typeface="Times New Roman" panose="02020603050405020304" pitchFamily="18" charset="0"/>
                <a:cs typeface="Times New Roman" panose="02020603050405020304" pitchFamily="18" charset="0"/>
              </a:rPr>
              <a:t> (Captain)</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Training (Lieutenant)</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IA (Lieutenant) </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Accountability &amp; Audits (Sergeant)</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FOIA (Civilian)</a:t>
            </a:r>
          </a:p>
          <a:p>
            <a:pPr marL="1600200" marR="0" lvl="3">
              <a:spcBef>
                <a:spcPts val="0"/>
              </a:spcBef>
              <a:spcAft>
                <a:spcPts val="0"/>
              </a:spcAft>
            </a:pPr>
            <a:r>
              <a:rPr lang="en-US" sz="1600" dirty="0">
                <a:solidFill>
                  <a:schemeClr val="tx1">
                    <a:lumMod val="65000"/>
                    <a:lumOff val="35000"/>
                  </a:schemeClr>
                </a:solidFill>
                <a:effectLst/>
                <a:latin typeface="Times New Roman" panose="02020603050405020304" pitchFamily="18" charset="0"/>
                <a:cs typeface="Times New Roman" panose="02020603050405020304" pitchFamily="18" charset="0"/>
              </a:rPr>
              <a:t>PIO (Civilian)</a:t>
            </a:r>
          </a:p>
          <a:p>
            <a:pPr marL="1143000" marR="0" lvl="2">
              <a:spcBef>
                <a:spcPts val="0"/>
              </a:spcBef>
              <a:spcAft>
                <a:spcPts val="0"/>
              </a:spcAft>
            </a:pPr>
            <a:r>
              <a:rPr lang="en-US" dirty="0">
                <a:solidFill>
                  <a:schemeClr val="tx1">
                    <a:lumMod val="65000"/>
                    <a:lumOff val="35000"/>
                  </a:schemeClr>
                </a:solidFill>
                <a:effectLst/>
                <a:latin typeface="Times New Roman" panose="02020603050405020304" pitchFamily="18" charset="0"/>
                <a:cs typeface="Times New Roman" panose="02020603050405020304" pitchFamily="18" charset="0"/>
              </a:rPr>
              <a:t>Administrative Services Division (Civilian)</a:t>
            </a:r>
          </a:p>
          <a:p>
            <a:pPr marL="1143000" marR="0" lvl="2">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Merging of First Sergeant and Sergeant Ranks  </a:t>
            </a:r>
            <a:endParaRPr lang="en-US" dirty="0">
              <a:solidFill>
                <a:srgbClr val="FF0000"/>
              </a:solidFill>
              <a:effectLst/>
              <a:latin typeface="Times New Roman" panose="02020603050405020304" pitchFamily="18" charset="0"/>
              <a:cs typeface="Times New Roman" panose="02020603050405020304" pitchFamily="18" charset="0"/>
            </a:endParaRPr>
          </a:p>
          <a:p>
            <a:endParaRPr lang="en-US" sz="1000" dirty="0">
              <a:solidFill>
                <a:schemeClr val="tx1">
                  <a:lumMod val="65000"/>
                  <a:lumOff val="35000"/>
                </a:schemeClr>
              </a:solidFill>
            </a:endParaRPr>
          </a:p>
        </p:txBody>
      </p:sp>
      <p:sp>
        <p:nvSpPr>
          <p:cNvPr id="26" name="Freeform: Shape 1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49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E35E6-C5DD-4894-933B-CAA349C567C9}"/>
              </a:ext>
            </a:extLst>
          </p:cNvPr>
          <p:cNvPicPr>
            <a:picLocks noChangeAspect="1"/>
          </p:cNvPicPr>
          <p:nvPr/>
        </p:nvPicPr>
        <p:blipFill>
          <a:blip r:embed="rId2"/>
          <a:stretch>
            <a:fillRect/>
          </a:stretch>
        </p:blipFill>
        <p:spPr>
          <a:xfrm>
            <a:off x="272999" y="152178"/>
            <a:ext cx="11646001" cy="6553644"/>
          </a:xfrm>
          <a:prstGeom prst="rect">
            <a:avLst/>
          </a:prstGeom>
        </p:spPr>
      </p:pic>
    </p:spTree>
    <p:extLst>
      <p:ext uri="{BB962C8B-B14F-4D97-AF65-F5344CB8AC3E}">
        <p14:creationId xmlns:p14="http://schemas.microsoft.com/office/powerpoint/2010/main" val="54739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A744-E8CB-497F-8E34-CE07F29275CA}"/>
              </a:ext>
            </a:extLst>
          </p:cNvPr>
          <p:cNvSpPr>
            <a:spLocks noGrp="1"/>
          </p:cNvSpPr>
          <p:nvPr>
            <p:ph type="title" idx="4294967295"/>
          </p:nvPr>
        </p:nvSpPr>
        <p:spPr>
          <a:xfrm>
            <a:off x="0" y="1123950"/>
            <a:ext cx="1816100" cy="1662113"/>
          </a:xfrm>
        </p:spPr>
        <p:txBody>
          <a:bodyPr vert="horz" lIns="91440" tIns="45720" rIns="91440" bIns="45720" rtlCol="0" anchor="b">
            <a:normAutofit/>
          </a:bodyPr>
          <a:lstStyle/>
          <a:p>
            <a:br>
              <a:rPr lang="en-US" sz="3700" spc="-100" dirty="0"/>
            </a:br>
            <a:endParaRPr lang="en-US" sz="3700" spc="-100" dirty="0"/>
          </a:p>
        </p:txBody>
      </p:sp>
      <p:pic>
        <p:nvPicPr>
          <p:cNvPr id="5" name="Content Placeholder 4">
            <a:extLst>
              <a:ext uri="{FF2B5EF4-FFF2-40B4-BE49-F238E27FC236}">
                <a16:creationId xmlns:a16="http://schemas.microsoft.com/office/drawing/2014/main" id="{F0B68F18-9937-4EFA-8F61-9C75A361F54B}"/>
              </a:ext>
            </a:extLst>
          </p:cNvPr>
          <p:cNvPicPr>
            <a:picLocks noGrp="1" noChangeAspect="1"/>
          </p:cNvPicPr>
          <p:nvPr>
            <p:ph idx="4294967295"/>
          </p:nvPr>
        </p:nvPicPr>
        <p:blipFill>
          <a:blip r:embed="rId2"/>
          <a:stretch>
            <a:fillRect/>
          </a:stretch>
        </p:blipFill>
        <p:spPr>
          <a:xfrm>
            <a:off x="1816100" y="84931"/>
            <a:ext cx="8843962" cy="6688137"/>
          </a:xfrm>
          <a:prstGeom prst="rect">
            <a:avLst/>
          </a:prstGeom>
        </p:spPr>
      </p:pic>
    </p:spTree>
    <p:extLst>
      <p:ext uri="{BB962C8B-B14F-4D97-AF65-F5344CB8AC3E}">
        <p14:creationId xmlns:p14="http://schemas.microsoft.com/office/powerpoint/2010/main" val="301808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098FF9-DD0C-432B-8F8F-2A22F6F3526D}"/>
              </a:ext>
            </a:extLst>
          </p:cNvPr>
          <p:cNvSpPr>
            <a:spLocks noGrp="1"/>
          </p:cNvSpPr>
          <p:nvPr>
            <p:ph type="ctrTitle"/>
          </p:nvPr>
        </p:nvSpPr>
        <p:spPr>
          <a:xfrm>
            <a:off x="494260" y="1683144"/>
            <a:ext cx="2774922" cy="3491712"/>
          </a:xfrm>
        </p:spPr>
        <p:txBody>
          <a:bodyPr vert="horz" lIns="91440" tIns="45720" rIns="91440" bIns="45720" rtlCol="0" anchor="ctr">
            <a:normAutofit/>
          </a:bodyPr>
          <a:lstStyle/>
          <a:p>
            <a:r>
              <a:rPr lang="en-US" sz="4000" u="sng" dirty="0">
                <a:latin typeface="Times New Roman" panose="02020603050405020304" pitchFamily="18" charset="0"/>
                <a:cs typeface="Times New Roman" panose="02020603050405020304" pitchFamily="18" charset="0"/>
              </a:rPr>
              <a:t>Workforce </a:t>
            </a:r>
            <a:r>
              <a:rPr lang="en-US" sz="4000" dirty="0">
                <a:latin typeface="Times New Roman" panose="02020603050405020304" pitchFamily="18" charset="0"/>
                <a:cs typeface="Times New Roman" panose="02020603050405020304" pitchFamily="18" charset="0"/>
              </a:rPr>
              <a:t>Stabilization </a:t>
            </a:r>
            <a:endParaRPr lang="en-US" sz="4000" b="1" u="sng" spc="-60" dirty="0"/>
          </a:p>
        </p:txBody>
      </p:sp>
      <p:sp>
        <p:nvSpPr>
          <p:cNvPr id="6" name="Content Placeholder 5">
            <a:extLst>
              <a:ext uri="{FF2B5EF4-FFF2-40B4-BE49-F238E27FC236}">
                <a16:creationId xmlns:a16="http://schemas.microsoft.com/office/drawing/2014/main" id="{46E560DF-3101-4DC7-9D24-2E9368F8A2FD}"/>
              </a:ext>
            </a:extLst>
          </p:cNvPr>
          <p:cNvSpPr>
            <a:spLocks noGrp="1"/>
          </p:cNvSpPr>
          <p:nvPr>
            <p:ph type="subTitle" idx="1"/>
          </p:nvPr>
        </p:nvSpPr>
        <p:spPr>
          <a:xfrm>
            <a:off x="4361606" y="758952"/>
            <a:ext cx="6627377" cy="5330951"/>
          </a:xfrm>
        </p:spPr>
        <p:txBody>
          <a:bodyPr vert="horz" lIns="91440" tIns="45720" rIns="91440" bIns="45720" rtlCol="0" anchor="ctr">
            <a:normAutofit/>
          </a:bodyPr>
          <a:lstStyle/>
          <a:p>
            <a:pPr indent="-182880">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Recruit Competitively </a:t>
            </a:r>
          </a:p>
          <a:p>
            <a:pPr lvl="1"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Within the Region</a:t>
            </a:r>
          </a:p>
          <a:p>
            <a:pPr lvl="1"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Attract New and Certified Officers</a:t>
            </a:r>
          </a:p>
          <a:p>
            <a:pPr lvl="1"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Maintain Hiring Standards</a:t>
            </a:r>
          </a:p>
          <a:p>
            <a:pPr lvl="1"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Our Goal- Starting Salary at or above 50K</a:t>
            </a:r>
          </a:p>
          <a:p>
            <a:pPr lvl="2" indent="-182880" algn="l">
              <a:buFont typeface="Wingdings 2" pitchFamily="18" charset="2"/>
              <a:buChar char=""/>
            </a:pPr>
            <a:r>
              <a:rPr lang="en-US" sz="1600" dirty="0">
                <a:solidFill>
                  <a:schemeClr val="bg1"/>
                </a:solidFill>
                <a:highlight>
                  <a:srgbClr val="00FFFF"/>
                </a:highlight>
                <a:latin typeface="Times New Roman" panose="02020603050405020304" pitchFamily="18" charset="0"/>
                <a:cs typeface="Times New Roman" panose="02020603050405020304" pitchFamily="18" charset="0"/>
              </a:rPr>
              <a:t>UPD 		$53K 		+6K Bonus</a:t>
            </a:r>
          </a:p>
          <a:p>
            <a:pPr lvl="2"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GOOCHLAND	$53K</a:t>
            </a:r>
          </a:p>
          <a:p>
            <a:pPr lvl="2"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LOUISA		$51K</a:t>
            </a:r>
          </a:p>
          <a:p>
            <a:pPr lvl="2"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LYNCHBURG	$50K</a:t>
            </a:r>
          </a:p>
          <a:p>
            <a:pPr lvl="2" indent="-182880" algn="l">
              <a:buFont typeface="Wingdings 2" pitchFamily="18" charset="2"/>
              <a:buChar char=""/>
            </a:pPr>
            <a:r>
              <a:rPr lang="en-US" sz="1600" dirty="0">
                <a:solidFill>
                  <a:schemeClr val="bg1"/>
                </a:solidFill>
                <a:highlight>
                  <a:srgbClr val="00FFFF"/>
                </a:highlight>
                <a:latin typeface="Times New Roman" panose="02020603050405020304" pitchFamily="18" charset="0"/>
                <a:cs typeface="Times New Roman" panose="02020603050405020304" pitchFamily="18" charset="0"/>
              </a:rPr>
              <a:t>CPD 		$50K		+5K Bonus</a:t>
            </a:r>
          </a:p>
          <a:p>
            <a:pPr lvl="2"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GREENE  		$46.5K</a:t>
            </a:r>
          </a:p>
          <a:p>
            <a:pPr lvl="2"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FLUVANNA	$47.5K		+5K Bonus</a:t>
            </a:r>
          </a:p>
          <a:p>
            <a:pPr lvl="2" indent="-182880" algn="l">
              <a:buFont typeface="Wingdings 2" pitchFamily="18" charset="2"/>
              <a:buChar char=""/>
            </a:pPr>
            <a:r>
              <a:rPr lang="en-US" sz="1600" dirty="0">
                <a:solidFill>
                  <a:schemeClr val="bg1"/>
                </a:solidFill>
                <a:highlight>
                  <a:srgbClr val="FFFF00"/>
                </a:highlight>
                <a:latin typeface="Times New Roman" panose="02020603050405020304" pitchFamily="18" charset="0"/>
                <a:cs typeface="Times New Roman" panose="02020603050405020304" pitchFamily="18" charset="0"/>
              </a:rPr>
              <a:t>ALBEMARLE	$46K		+3K Bonus</a:t>
            </a:r>
          </a:p>
          <a:p>
            <a:pPr lvl="2"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AUGUSTA	$46K</a:t>
            </a:r>
          </a:p>
          <a:p>
            <a:pPr lvl="2" indent="-182880" algn="l">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LAKE		$45K		+3K Bonus</a:t>
            </a:r>
          </a:p>
          <a:p>
            <a:pPr indent="-182880">
              <a:buFont typeface="Wingdings 2" pitchFamily="18" charset="2"/>
              <a:buChar char=""/>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Retention</a:t>
            </a:r>
          </a:p>
          <a:p>
            <a:pPr marL="0" indent="-182880">
              <a:buFont typeface="Wingdings 2" pitchFamily="18" charset="2"/>
              <a:buChar char=""/>
            </a:pPr>
            <a:endParaRPr lang="en-US" sz="900" dirty="0">
              <a:solidFill>
                <a:schemeClr val="tx1">
                  <a:lumMod val="65000"/>
                  <a:lumOff val="35000"/>
                </a:schemeClr>
              </a:solidFill>
            </a:endParaRPr>
          </a:p>
          <a:p>
            <a:pPr indent="-182880">
              <a:buFont typeface="Wingdings 2" pitchFamily="18" charset="2"/>
              <a:buChar char=""/>
            </a:pPr>
            <a:endParaRPr lang="en-US" sz="900" dirty="0">
              <a:solidFill>
                <a:schemeClr val="tx1">
                  <a:lumMod val="65000"/>
                  <a:lumOff val="35000"/>
                </a:schemeClr>
              </a:solidFill>
            </a:endParaRPr>
          </a:p>
        </p:txBody>
      </p:sp>
      <p:sp>
        <p:nvSpPr>
          <p:cNvPr id="36" name="Freeform: Shape 3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407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7516803-A84B-4056-92CF-CCF34C4E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D90338EF-9E39-4881-8878-223F1BA67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5" name="Rectangle 1034">
            <a:extLst>
              <a:ext uri="{FF2B5EF4-FFF2-40B4-BE49-F238E27FC236}">
                <a16:creationId xmlns:a16="http://schemas.microsoft.com/office/drawing/2014/main" id="{67AAFBA3-2C10-40B4-9AB7-A51F6E8EB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93C50455-CACE-4D73-B570-5BB90232F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5C97AB-AA9A-4AFF-AFC3-C55A946BF184}"/>
              </a:ext>
            </a:extLst>
          </p:cNvPr>
          <p:cNvSpPr>
            <a:spLocks noGrp="1"/>
          </p:cNvSpPr>
          <p:nvPr>
            <p:ph type="title"/>
          </p:nvPr>
        </p:nvSpPr>
        <p:spPr>
          <a:xfrm>
            <a:off x="-17734" y="411060"/>
            <a:ext cx="7552943" cy="6446939"/>
          </a:xfrm>
        </p:spPr>
        <p:txBody>
          <a:bodyPr vert="horz" lIns="91440" tIns="45720" rIns="91440" bIns="45720" rtlCol="0" anchor="b">
            <a:normAutofit fontScale="90000"/>
          </a:bodyPr>
          <a:lstStyle/>
          <a:p>
            <a:br>
              <a:rPr lang="en-US" sz="2800" u="sng" spc="-100" dirty="0">
                <a:latin typeface="Times New Roman" panose="02020603050405020304" pitchFamily="18" charset="0"/>
                <a:cs typeface="Times New Roman" panose="02020603050405020304" pitchFamily="18" charset="0"/>
              </a:rPr>
            </a:br>
            <a:br>
              <a:rPr lang="en-US" sz="2800" u="sng" spc="-100" dirty="0">
                <a:latin typeface="Times New Roman" panose="02020603050405020304" pitchFamily="18" charset="0"/>
                <a:cs typeface="Times New Roman" panose="02020603050405020304" pitchFamily="18" charset="0"/>
              </a:rPr>
            </a:br>
            <a:br>
              <a:rPr lang="en-US" sz="2800" u="sng" spc="-100" dirty="0">
                <a:latin typeface="Times New Roman" panose="02020603050405020304" pitchFamily="18" charset="0"/>
                <a:cs typeface="Times New Roman" panose="02020603050405020304" pitchFamily="18" charset="0"/>
              </a:rPr>
            </a:br>
            <a:br>
              <a:rPr lang="en-US" sz="2800" u="sng" spc="-100" dirty="0">
                <a:latin typeface="Times New Roman" panose="02020603050405020304" pitchFamily="18" charset="0"/>
                <a:cs typeface="Times New Roman" panose="02020603050405020304" pitchFamily="18" charset="0"/>
              </a:rPr>
            </a:br>
            <a:r>
              <a:rPr lang="en-US" sz="2800" u="sng" spc="-100" dirty="0">
                <a:latin typeface="Times New Roman" panose="02020603050405020304" pitchFamily="18" charset="0"/>
                <a:cs typeface="Times New Roman" panose="02020603050405020304" pitchFamily="18" charset="0"/>
              </a:rPr>
              <a:t> </a:t>
            </a:r>
            <a:br>
              <a:rPr lang="en-US" sz="2800" u="sng" spc="-100" dirty="0">
                <a:latin typeface="Times New Roman" panose="02020603050405020304" pitchFamily="18" charset="0"/>
                <a:cs typeface="Times New Roman" panose="02020603050405020304" pitchFamily="18" charset="0"/>
              </a:rPr>
            </a:br>
            <a:r>
              <a:rPr lang="en-US" sz="2800" u="sng" spc="-100" dirty="0">
                <a:latin typeface="Times New Roman" panose="02020603050405020304" pitchFamily="18" charset="0"/>
                <a:cs typeface="Times New Roman" panose="02020603050405020304" pitchFamily="18" charset="0"/>
              </a:rPr>
              <a:t>2022 New Initiatives</a:t>
            </a:r>
            <a:br>
              <a:rPr lang="en-US" sz="2800" spc="-100" dirty="0">
                <a:latin typeface="Times New Roman" panose="02020603050405020304" pitchFamily="18" charset="0"/>
                <a:cs typeface="Times New Roman" panose="02020603050405020304" pitchFamily="18" charset="0"/>
              </a:rPr>
            </a:br>
            <a:br>
              <a:rPr lang="en-US" sz="28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Body Worn Camera Implementation</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Policy Overhaul (Lexipol)</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Crisis Intervention Team Assessment Center (CITAC)</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Mental Health/Crisis Response Team</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Establishment of DEI Peer Support Team</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Virtual Reality Training Simulator </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Independent Evidence Unit Audit</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Exploration of Drone Usage</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Exploration of Speed Cameras in School Zones</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Active Shooter/Threat Group (ACFR, ACPS, CEX)</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Monthly ACPD Community Newsletter</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Continued Community Engagement</a:t>
            </a: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Enhanced Employee Engagement by Command Staff </a:t>
            </a:r>
            <a:br>
              <a:rPr lang="en-US" sz="2700" spc="-100" dirty="0">
                <a:latin typeface="Times New Roman" panose="02020603050405020304" pitchFamily="18" charset="0"/>
                <a:cs typeface="Times New Roman" panose="02020603050405020304" pitchFamily="18" charset="0"/>
              </a:rPr>
            </a:br>
            <a:br>
              <a:rPr lang="en-US" sz="2700" spc="-100" dirty="0">
                <a:latin typeface="Times New Roman" panose="02020603050405020304" pitchFamily="18" charset="0"/>
                <a:cs typeface="Times New Roman" panose="02020603050405020304" pitchFamily="18" charset="0"/>
              </a:rPr>
            </a:br>
            <a:br>
              <a:rPr lang="en-US" sz="2800" spc="-100" dirty="0">
                <a:latin typeface="Times New Roman" panose="02020603050405020304" pitchFamily="18" charset="0"/>
                <a:cs typeface="Times New Roman" panose="02020603050405020304" pitchFamily="18" charset="0"/>
              </a:rPr>
            </a:br>
            <a:r>
              <a:rPr lang="en-US" sz="2800" spc="-100" dirty="0">
                <a:latin typeface="Times New Roman" panose="02020603050405020304" pitchFamily="18" charset="0"/>
                <a:cs typeface="Times New Roman" panose="02020603050405020304" pitchFamily="18" charset="0"/>
              </a:rPr>
              <a:t> </a:t>
            </a:r>
            <a:endParaRPr lang="en-US" sz="2800" u="sng" spc="-100" dirty="0">
              <a:latin typeface="Times New Roman" panose="02020603050405020304" pitchFamily="18" charset="0"/>
              <a:cs typeface="Times New Roman" panose="02020603050405020304" pitchFamily="18" charset="0"/>
            </a:endParaRPr>
          </a:p>
        </p:txBody>
      </p:sp>
      <p:pic>
        <p:nvPicPr>
          <p:cNvPr id="1026" name="Picture 2" descr="PHOTOS: New Body Cameras for Albemarle County Police | Latest News |  dailyprogress.com">
            <a:extLst>
              <a:ext uri="{FF2B5EF4-FFF2-40B4-BE49-F238E27FC236}">
                <a16:creationId xmlns:a16="http://schemas.microsoft.com/office/drawing/2014/main" id="{96E5F6AE-584B-469D-972A-1A7AF7F61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22434"/>
          <a:stretch/>
        </p:blipFill>
        <p:spPr bwMode="auto">
          <a:xfrm>
            <a:off x="7705674" y="10"/>
            <a:ext cx="3940173" cy="1719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A9754A-C285-4828-B1DD-E1F01DCB2BEC}"/>
              </a:ext>
            </a:extLst>
          </p:cNvPr>
          <p:cNvPicPr>
            <a:picLocks noChangeAspect="1"/>
          </p:cNvPicPr>
          <p:nvPr/>
        </p:nvPicPr>
        <p:blipFill rotWithShape="1">
          <a:blip r:embed="rId3"/>
          <a:srcRect t="1226" r="-4" b="11511"/>
          <a:stretch/>
        </p:blipFill>
        <p:spPr>
          <a:xfrm>
            <a:off x="7705674" y="1712976"/>
            <a:ext cx="3940173" cy="1719072"/>
          </a:xfrm>
          <a:prstGeom prst="rect">
            <a:avLst/>
          </a:prstGeom>
        </p:spPr>
      </p:pic>
      <p:pic>
        <p:nvPicPr>
          <p:cNvPr id="4" name="Content Placeholder 3">
            <a:extLst>
              <a:ext uri="{FF2B5EF4-FFF2-40B4-BE49-F238E27FC236}">
                <a16:creationId xmlns:a16="http://schemas.microsoft.com/office/drawing/2014/main" id="{D31F3A9F-EEE3-4755-960F-050380484DF2}"/>
              </a:ext>
            </a:extLst>
          </p:cNvPr>
          <p:cNvPicPr>
            <a:picLocks noGrp="1" noChangeAspect="1"/>
          </p:cNvPicPr>
          <p:nvPr>
            <p:ph idx="1"/>
          </p:nvPr>
        </p:nvPicPr>
        <p:blipFill rotWithShape="1">
          <a:blip r:embed="rId4"/>
          <a:srcRect t="11744" r="3" b="8588"/>
          <a:stretch/>
        </p:blipFill>
        <p:spPr>
          <a:xfrm>
            <a:off x="7705226" y="3425952"/>
            <a:ext cx="3941064" cy="1719072"/>
          </a:xfrm>
          <a:prstGeom prst="rect">
            <a:avLst/>
          </a:prstGeom>
        </p:spPr>
      </p:pic>
      <p:sp>
        <p:nvSpPr>
          <p:cNvPr id="1039" name="Rectangle 1038">
            <a:extLst>
              <a:ext uri="{FF2B5EF4-FFF2-40B4-BE49-F238E27FC236}">
                <a16:creationId xmlns:a16="http://schemas.microsoft.com/office/drawing/2014/main" id="{788ED773-EF45-46EE-90C8-873908F6F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384BFBD1-86FB-4E13-84E4-4B65C27F62E6}"/>
              </a:ext>
            </a:extLst>
          </p:cNvPr>
          <p:cNvPicPr>
            <a:picLocks noChangeAspect="1"/>
          </p:cNvPicPr>
          <p:nvPr/>
        </p:nvPicPr>
        <p:blipFill rotWithShape="1">
          <a:blip r:embed="rId5"/>
          <a:srcRect t="22000" r="3" b="12655"/>
          <a:stretch/>
        </p:blipFill>
        <p:spPr>
          <a:xfrm>
            <a:off x="7705226" y="5138928"/>
            <a:ext cx="3941064" cy="1719072"/>
          </a:xfrm>
          <a:prstGeom prst="rect">
            <a:avLst/>
          </a:prstGeom>
        </p:spPr>
      </p:pic>
    </p:spTree>
    <p:extLst>
      <p:ext uri="{BB962C8B-B14F-4D97-AF65-F5344CB8AC3E}">
        <p14:creationId xmlns:p14="http://schemas.microsoft.com/office/powerpoint/2010/main" val="365224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3697-8D27-46C7-AFD8-5216EAC5636C}"/>
              </a:ext>
            </a:extLst>
          </p:cNvPr>
          <p:cNvSpPr>
            <a:spLocks noGrp="1"/>
          </p:cNvSpPr>
          <p:nvPr>
            <p:ph type="ctrTitle"/>
          </p:nvPr>
        </p:nvSpPr>
        <p:spPr>
          <a:xfrm>
            <a:off x="58723" y="1298448"/>
            <a:ext cx="9034943" cy="3255264"/>
          </a:xfrm>
        </p:spPr>
        <p:txBody>
          <a:bodyPr>
            <a:normAutofit/>
          </a:bodyPr>
          <a:lstStyle/>
          <a:p>
            <a:r>
              <a:rPr lang="en-US" sz="4000" dirty="0">
                <a:latin typeface="Times New Roman" panose="02020603050405020304" pitchFamily="18" charset="0"/>
                <a:cs typeface="Times New Roman" panose="02020603050405020304" pitchFamily="18" charset="0"/>
              </a:rPr>
              <a:t>Questions</a:t>
            </a:r>
          </a:p>
        </p:txBody>
      </p:sp>
      <p:sp>
        <p:nvSpPr>
          <p:cNvPr id="3" name="Subtitle 2">
            <a:extLst>
              <a:ext uri="{FF2B5EF4-FFF2-40B4-BE49-F238E27FC236}">
                <a16:creationId xmlns:a16="http://schemas.microsoft.com/office/drawing/2014/main" id="{6D9344EF-F0EB-477A-97C2-C7282B8A65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6032495"/>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TM03457475[[fn=Frame]]</Template>
  <TotalTime>1063</TotalTime>
  <Words>393</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Corbel</vt:lpstr>
      <vt:lpstr>Times New Roman</vt:lpstr>
      <vt:lpstr>Wingdings 2</vt:lpstr>
      <vt:lpstr>Frame</vt:lpstr>
      <vt:lpstr>ACPD Making a Difference in Our Community</vt:lpstr>
      <vt:lpstr>Our Mission  The Mission of the Albemarle County Police Department is to provide for the safety and security of all people, while protecting individual rights and building trust in our diverse communities through quality service.   Our  Values  Community      Integrity      Innovation      Learning      Stewardship </vt:lpstr>
      <vt:lpstr>March 1, 2022</vt:lpstr>
      <vt:lpstr>ACPD Realignment</vt:lpstr>
      <vt:lpstr>PowerPoint Presentation</vt:lpstr>
      <vt:lpstr> </vt:lpstr>
      <vt:lpstr>Workforce Stabilization </vt:lpstr>
      <vt:lpstr>      2022 New Initiatives  Body Worn Camera Implementation Policy Overhaul (Lexipol) Crisis Intervention Team Assessment Center (CITAC) Mental Health/Crisis Response Team Establishment of DEI Peer Support Team Virtual Reality Training Simulator  Independent Evidence Unit Audit Exploration of Drone Usage Exploration of Speed Cameras in School Zones Active Shooter/Threat Group (ACFR, ACPS, CEX) Monthly ACPD Community Newsletter Continued Community Engagement Enhanced Employee Engagement by Command Staff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ACPD Making a Difference in Albemarle County</dc:title>
  <dc:creator>Sean Reeves</dc:creator>
  <cp:lastModifiedBy>Danielle Burch</cp:lastModifiedBy>
  <cp:revision>106</cp:revision>
  <dcterms:created xsi:type="dcterms:W3CDTF">2021-12-12T18:45:01Z</dcterms:created>
  <dcterms:modified xsi:type="dcterms:W3CDTF">2022-11-02T21:34:42Z</dcterms:modified>
</cp:coreProperties>
</file>