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2" r:id="rId3"/>
    <p:sldId id="264" r:id="rId4"/>
    <p:sldId id="282" r:id="rId5"/>
    <p:sldId id="280" r:id="rId6"/>
    <p:sldId id="256" r:id="rId7"/>
    <p:sldId id="275" r:id="rId8"/>
    <p:sldId id="271" r:id="rId9"/>
    <p:sldId id="277" r:id="rId10"/>
    <p:sldId id="27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2" autoAdjust="0"/>
  </p:normalViewPr>
  <p:slideViewPr>
    <p:cSldViewPr>
      <p:cViewPr varScale="1">
        <p:scale>
          <a:sx n="80" d="100"/>
          <a:sy n="80" d="100"/>
        </p:scale>
        <p:origin x="17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B935E-D08E-4C2B-9824-B45129862CD6}" type="datetimeFigureOut">
              <a:rPr lang="en-US" smtClean="0"/>
              <a:t>5/10/2023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2A778-BC69-4994-8B1E-BF33B9D768F5}" type="slidenum">
              <a:rPr lang="en-US" smtClean="0"/>
              <a:t>‹#›</a:t>
            </a:fld>
            <a:endParaRPr lang="en-US"/>
          </a:p>
        </p:txBody>
      </p:sp>
    </p:spTree>
    <p:extLst>
      <p:ext uri="{BB962C8B-B14F-4D97-AF65-F5344CB8AC3E}">
        <p14:creationId xmlns:p14="http://schemas.microsoft.com/office/powerpoint/2010/main" val="250648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NOW?</a:t>
            </a:r>
            <a:r>
              <a:rPr lang="en-US" baseline="0" dirty="0"/>
              <a:t>  </a:t>
            </a:r>
            <a:r>
              <a:rPr lang="en-US" dirty="0"/>
              <a:t>By 2030, one in</a:t>
            </a:r>
            <a:r>
              <a:rPr lang="en-US" baseline="0" dirty="0"/>
              <a:t> five people in our region will be 65 or older.</a:t>
            </a:r>
            <a:endParaRPr lang="en-US" dirty="0"/>
          </a:p>
        </p:txBody>
      </p:sp>
      <p:sp>
        <p:nvSpPr>
          <p:cNvPr id="4" name="Slide Number Placeholder 3"/>
          <p:cNvSpPr>
            <a:spLocks noGrp="1"/>
          </p:cNvSpPr>
          <p:nvPr>
            <p:ph type="sldNum" sz="quarter" idx="10"/>
          </p:nvPr>
        </p:nvSpPr>
        <p:spPr/>
        <p:txBody>
          <a:bodyPr/>
          <a:lstStyle/>
          <a:p>
            <a:fld id="{36E2A778-BC69-4994-8B1E-BF33B9D768F5}" type="slidenum">
              <a:rPr lang="en-US" smtClean="0"/>
              <a:t>2</a:t>
            </a:fld>
            <a:endParaRPr lang="en-US"/>
          </a:p>
        </p:txBody>
      </p:sp>
    </p:spTree>
    <p:extLst>
      <p:ext uri="{BB962C8B-B14F-4D97-AF65-F5344CB8AC3E}">
        <p14:creationId xmlns:p14="http://schemas.microsoft.com/office/powerpoint/2010/main" val="175639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Formation of the Charlottesville Area</a:t>
            </a:r>
            <a:r>
              <a:rPr lang="en-US" baseline="0" dirty="0"/>
              <a:t> Alliance</a:t>
            </a:r>
            <a:endParaRPr lang="en-US" dirty="0"/>
          </a:p>
        </p:txBody>
      </p:sp>
      <p:sp>
        <p:nvSpPr>
          <p:cNvPr id="4" name="Slide Number Placeholder 3"/>
          <p:cNvSpPr>
            <a:spLocks noGrp="1"/>
          </p:cNvSpPr>
          <p:nvPr>
            <p:ph type="sldNum" sz="quarter" idx="10"/>
          </p:nvPr>
        </p:nvSpPr>
        <p:spPr/>
        <p:txBody>
          <a:bodyPr/>
          <a:lstStyle/>
          <a:p>
            <a:fld id="{36E2A778-BC69-4994-8B1E-BF33B9D768F5}" type="slidenum">
              <a:rPr lang="en-US" smtClean="0"/>
              <a:t>6</a:t>
            </a:fld>
            <a:endParaRPr lang="en-US"/>
          </a:p>
        </p:txBody>
      </p:sp>
    </p:spTree>
    <p:extLst>
      <p:ext uri="{BB962C8B-B14F-4D97-AF65-F5344CB8AC3E}">
        <p14:creationId xmlns:p14="http://schemas.microsoft.com/office/powerpoint/2010/main" val="36495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panose="020B0502020104020203" pitchFamily="34" charset="0"/>
              </a:rPr>
              <a:t>21 Partner organizations and growing</a:t>
            </a:r>
          </a:p>
        </p:txBody>
      </p:sp>
      <p:sp>
        <p:nvSpPr>
          <p:cNvPr id="4" name="Slide Number Placeholder 3"/>
          <p:cNvSpPr>
            <a:spLocks noGrp="1"/>
          </p:cNvSpPr>
          <p:nvPr>
            <p:ph type="sldNum" sz="quarter" idx="10"/>
          </p:nvPr>
        </p:nvSpPr>
        <p:spPr/>
        <p:txBody>
          <a:bodyPr/>
          <a:lstStyle/>
          <a:p>
            <a:fld id="{36E2A778-BC69-4994-8B1E-BF33B9D768F5}" type="slidenum">
              <a:rPr lang="en-US" smtClean="0"/>
              <a:t>7</a:t>
            </a:fld>
            <a:endParaRPr lang="en-US"/>
          </a:p>
        </p:txBody>
      </p:sp>
    </p:spTree>
    <p:extLst>
      <p:ext uri="{BB962C8B-B14F-4D97-AF65-F5344CB8AC3E}">
        <p14:creationId xmlns:p14="http://schemas.microsoft.com/office/powerpoint/2010/main" val="255758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WHO's </a:t>
            </a:r>
            <a:r>
              <a:rPr lang="en-US" b="0" dirty="0"/>
              <a:t>Age-Friendly </a:t>
            </a:r>
            <a:r>
              <a:rPr lang="en-US" dirty="0"/>
              <a:t>Cities and </a:t>
            </a:r>
            <a:r>
              <a:rPr lang="en-US" b="0" dirty="0"/>
              <a:t>Communities</a:t>
            </a:r>
            <a:r>
              <a:rPr lang="en-US" dirty="0"/>
              <a:t> Program is an international effort launched in 2006 to help cities prepare for rapid population </a:t>
            </a:r>
            <a:r>
              <a:rPr lang="en-US" b="0" dirty="0"/>
              <a:t>aging</a:t>
            </a:r>
            <a:r>
              <a:rPr lang="en-US" dirty="0"/>
              <a:t> and the parallel trend of urbanization. AARP Network of </a:t>
            </a:r>
            <a:r>
              <a:rPr lang="en-US" b="0" dirty="0"/>
              <a:t>Age-Friendly Communities </a:t>
            </a:r>
            <a:r>
              <a:rPr lang="en-US" dirty="0"/>
              <a:t>is an affiliate. </a:t>
            </a:r>
            <a:r>
              <a:rPr lang="en-US" dirty="0">
                <a:latin typeface="Gill Sans MT" panose="020B0502020104020203" pitchFamily="34" charset="0"/>
              </a:rPr>
              <a:t>An</a:t>
            </a:r>
            <a:r>
              <a:rPr lang="en-US" baseline="0" dirty="0">
                <a:latin typeface="Gill Sans MT" panose="020B0502020104020203" pitchFamily="34" charset="0"/>
              </a:rPr>
              <a:t> age-friendly community </a:t>
            </a:r>
            <a:r>
              <a:rPr lang="en-US" dirty="0">
                <a:latin typeface="Gill Sans MT" panose="020B0502020104020203" pitchFamily="34" charset="0"/>
              </a:rPr>
              <a:t>is set up to help seniors live safely, enjoy good health, and stay involved. It retains and attracts seniors.</a:t>
            </a:r>
          </a:p>
          <a:p>
            <a:endParaRPr lang="en-US" dirty="0"/>
          </a:p>
        </p:txBody>
      </p:sp>
      <p:sp>
        <p:nvSpPr>
          <p:cNvPr id="4" name="Slide Number Placeholder 3"/>
          <p:cNvSpPr>
            <a:spLocks noGrp="1"/>
          </p:cNvSpPr>
          <p:nvPr>
            <p:ph type="sldNum" sz="quarter" idx="10"/>
          </p:nvPr>
        </p:nvSpPr>
        <p:spPr/>
        <p:txBody>
          <a:bodyPr/>
          <a:lstStyle/>
          <a:p>
            <a:fld id="{36E2A778-BC69-4994-8B1E-BF33B9D768F5}" type="slidenum">
              <a:rPr lang="en-US" smtClean="0"/>
              <a:t>8</a:t>
            </a:fld>
            <a:endParaRPr lang="en-US"/>
          </a:p>
        </p:txBody>
      </p:sp>
    </p:spTree>
    <p:extLst>
      <p:ext uri="{BB962C8B-B14F-4D97-AF65-F5344CB8AC3E}">
        <p14:creationId xmlns:p14="http://schemas.microsoft.com/office/powerpoint/2010/main" val="394736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measure impact, the CAA will utilize the World Health Organization’s measurement/indicators.</a:t>
            </a:r>
            <a:endParaRPr lang="en-US" dirty="0"/>
          </a:p>
        </p:txBody>
      </p:sp>
      <p:sp>
        <p:nvSpPr>
          <p:cNvPr id="4" name="Slide Number Placeholder 3"/>
          <p:cNvSpPr>
            <a:spLocks noGrp="1"/>
          </p:cNvSpPr>
          <p:nvPr>
            <p:ph type="sldNum" sz="quarter" idx="10"/>
          </p:nvPr>
        </p:nvSpPr>
        <p:spPr/>
        <p:txBody>
          <a:bodyPr/>
          <a:lstStyle/>
          <a:p>
            <a:fld id="{36E2A778-BC69-4994-8B1E-BF33B9D768F5}" type="slidenum">
              <a:rPr lang="en-US" smtClean="0"/>
              <a:t>9</a:t>
            </a:fld>
            <a:endParaRPr lang="en-US"/>
          </a:p>
        </p:txBody>
      </p:sp>
    </p:spTree>
    <p:extLst>
      <p:ext uri="{BB962C8B-B14F-4D97-AF65-F5344CB8AC3E}">
        <p14:creationId xmlns:p14="http://schemas.microsoft.com/office/powerpoint/2010/main" val="145925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F58647"/>
              </a:buClr>
              <a:buSzPct val="125000"/>
              <a:buFont typeface="Arial" panose="020B0604020202020204" pitchFamily="34" charset="0"/>
              <a:buNone/>
              <a:tabLst/>
              <a:defRPr/>
            </a:pPr>
            <a:r>
              <a:rPr lang="en-US" sz="1200" dirty="0"/>
              <a:t>Well-designed, livable communities promote health and sustain economic growth, and they make for happier, healthier residents — of all ages.</a:t>
            </a:r>
          </a:p>
          <a:p>
            <a:pPr marL="0" marR="0" indent="0" algn="l" defTabSz="914400" rtl="0" eaLnBrk="1" fontAlgn="auto" latinLnBrk="0" hangingPunct="1">
              <a:lnSpc>
                <a:spcPct val="100000"/>
              </a:lnSpc>
              <a:spcBef>
                <a:spcPts val="0"/>
              </a:spcBef>
              <a:spcAft>
                <a:spcPts val="0"/>
              </a:spcAft>
              <a:buClr>
                <a:srgbClr val="F58647"/>
              </a:buClr>
              <a:buSzPct val="125000"/>
              <a:buFont typeface="Arial" panose="020B0604020202020204" pitchFamily="34" charset="0"/>
              <a:buNone/>
              <a:tabLst/>
              <a:defRPr/>
            </a:pPr>
            <a:r>
              <a:rPr lang="en-US" sz="1200" dirty="0"/>
              <a:t>Membership in the network is </a:t>
            </a:r>
            <a:r>
              <a:rPr lang="en-US" sz="1200" i="1" dirty="0"/>
              <a:t>not</a:t>
            </a:r>
            <a:r>
              <a:rPr lang="en-US" sz="1200" dirty="0"/>
              <a:t> an endorsement by AARP.</a:t>
            </a:r>
          </a:p>
          <a:p>
            <a:pPr marL="0" indent="0">
              <a:buClr>
                <a:srgbClr val="F58647"/>
              </a:buClr>
              <a:buSzPct val="12500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6E2A778-BC69-4994-8B1E-BF33B9D768F5}" type="slidenum">
              <a:rPr lang="en-US" smtClean="0"/>
              <a:t>10</a:t>
            </a:fld>
            <a:endParaRPr lang="en-US"/>
          </a:p>
        </p:txBody>
      </p:sp>
    </p:spTree>
    <p:extLst>
      <p:ext uri="{BB962C8B-B14F-4D97-AF65-F5344CB8AC3E}">
        <p14:creationId xmlns:p14="http://schemas.microsoft.com/office/powerpoint/2010/main" val="366817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Support the process of becoming an age-friendly community through representation on the Alliance;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hrough support of agencies that work with seniors; Albemarle</a:t>
            </a:r>
            <a:r>
              <a:rPr lang="en-US" sz="1200" kern="1200" baseline="0" dirty="0">
                <a:solidFill>
                  <a:schemeClr val="tx1"/>
                </a:solidFill>
                <a:effectLst/>
                <a:latin typeface="+mn-lt"/>
                <a:ea typeface="+mn-ea"/>
                <a:cs typeface="+mn-cs"/>
              </a:rPr>
              <a:t> and Charlottesville have already </a:t>
            </a:r>
            <a:r>
              <a:rPr lang="en-US" sz="1200" kern="1200" dirty="0">
                <a:solidFill>
                  <a:schemeClr val="tx1"/>
                </a:solidFill>
                <a:effectLst/>
                <a:latin typeface="+mn-lt"/>
                <a:ea typeface="+mn-ea"/>
                <a:cs typeface="+mn-cs"/>
              </a:rPr>
              <a:t>signed the </a:t>
            </a:r>
            <a:r>
              <a:rPr lang="en-US" sz="1200" kern="1200">
                <a:solidFill>
                  <a:schemeClr val="tx1"/>
                </a:solidFill>
                <a:effectLst/>
                <a:latin typeface="+mn-lt"/>
                <a:ea typeface="+mn-ea"/>
                <a:cs typeface="+mn-cs"/>
              </a:rPr>
              <a:t>AARP network </a:t>
            </a:r>
            <a:r>
              <a:rPr lang="en-US" sz="1200" kern="1200" dirty="0">
                <a:solidFill>
                  <a:schemeClr val="tx1"/>
                </a:solidFill>
                <a:effectLst/>
                <a:latin typeface="+mn-lt"/>
                <a:ea typeface="+mn-ea"/>
                <a:cs typeface="+mn-cs"/>
              </a:rPr>
              <a:t>to reflect this commitment.</a:t>
            </a:r>
          </a:p>
          <a:p>
            <a:endParaRPr lang="en-US" dirty="0"/>
          </a:p>
        </p:txBody>
      </p:sp>
      <p:sp>
        <p:nvSpPr>
          <p:cNvPr id="4" name="Slide Number Placeholder 3"/>
          <p:cNvSpPr>
            <a:spLocks noGrp="1"/>
          </p:cNvSpPr>
          <p:nvPr>
            <p:ph type="sldNum" sz="quarter" idx="10"/>
          </p:nvPr>
        </p:nvSpPr>
        <p:spPr/>
        <p:txBody>
          <a:bodyPr/>
          <a:lstStyle/>
          <a:p>
            <a:fld id="{36E2A778-BC69-4994-8B1E-BF33B9D768F5}" type="slidenum">
              <a:rPr lang="en-US" smtClean="0"/>
              <a:t>11</a:t>
            </a:fld>
            <a:endParaRPr lang="en-US"/>
          </a:p>
        </p:txBody>
      </p:sp>
    </p:spTree>
    <p:extLst>
      <p:ext uri="{BB962C8B-B14F-4D97-AF65-F5344CB8AC3E}">
        <p14:creationId xmlns:p14="http://schemas.microsoft.com/office/powerpoint/2010/main" val="2431925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64D5E4-B1A2-4B1B-8F98-268AA8430EBD}" type="slidenum">
              <a:rPr lang="en-US" smtClean="0"/>
              <a:t>‹#›</a:t>
            </a:fld>
            <a:endParaRPr lang="en-US"/>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222221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userDrawn="1"/>
        </p:nvCxnSpPr>
        <p:spPr>
          <a:xfrm>
            <a:off x="381000" y="1143000"/>
            <a:ext cx="8382000" cy="0"/>
          </a:xfrm>
          <a:prstGeom prst="line">
            <a:avLst/>
          </a:prstGeom>
          <a:ln w="25400">
            <a:solidFill>
              <a:srgbClr val="FF6C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82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49914-1AAC-47AA-BF32-8BAC2A001E3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220441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49914-1AAC-47AA-BF32-8BAC2A001E3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50115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49914-1AAC-47AA-BF32-8BAC2A001E3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282910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49914-1AAC-47AA-BF32-8BAC2A001E3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62131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249914-1AAC-47AA-BF32-8BAC2A001E3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258353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249914-1AAC-47AA-BF32-8BAC2A001E37}"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335204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249914-1AAC-47AA-BF32-8BAC2A001E37}"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170838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49914-1AAC-47AA-BF32-8BAC2A001E37}"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22250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249914-1AAC-47AA-BF32-8BAC2A001E3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266467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249914-1AAC-47AA-BF32-8BAC2A001E3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4D5E4-B1A2-4B1B-8F98-268AA8430EBD}" type="slidenum">
              <a:rPr lang="en-US" smtClean="0"/>
              <a:t>‹#›</a:t>
            </a:fld>
            <a:endParaRPr lang="en-US"/>
          </a:p>
        </p:txBody>
      </p:sp>
    </p:spTree>
    <p:extLst>
      <p:ext uri="{BB962C8B-B14F-4D97-AF65-F5344CB8AC3E}">
        <p14:creationId xmlns:p14="http://schemas.microsoft.com/office/powerpoint/2010/main" val="286872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49914-1AAC-47AA-BF32-8BAC2A001E37}" type="datetimeFigureOut">
              <a:rPr lang="en-US" smtClean="0"/>
              <a:t>5/10/2023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4D5E4-B1A2-4B1B-8F98-268AA8430EBD}" type="slidenum">
              <a:rPr lang="en-US" smtClean="0"/>
              <a:t>‹#›</a:t>
            </a:fld>
            <a:endParaRPr lang="en-US"/>
          </a:p>
        </p:txBody>
      </p:sp>
    </p:spTree>
    <p:extLst>
      <p:ext uri="{BB962C8B-B14F-4D97-AF65-F5344CB8AC3E}">
        <p14:creationId xmlns:p14="http://schemas.microsoft.com/office/powerpoint/2010/main" val="2488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218114" y="2935286"/>
            <a:ext cx="6324600" cy="91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Brittanyd\AppData\Local\Microsoft\Windows\Temporary Internet Files\Content.Outlook\VC2KYNPS\JABA_AlliancelogoF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953000"/>
            <a:ext cx="5867400" cy="1514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457200"/>
            <a:ext cx="5410200" cy="3601165"/>
          </a:xfrm>
          <a:prstGeom prst="rect">
            <a:avLst/>
          </a:prstGeom>
        </p:spPr>
      </p:pic>
    </p:spTree>
    <p:extLst>
      <p:ext uri="{BB962C8B-B14F-4D97-AF65-F5344CB8AC3E}">
        <p14:creationId xmlns:p14="http://schemas.microsoft.com/office/powerpoint/2010/main" val="295537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609600"/>
            <a:ext cx="4572001" cy="400110"/>
          </a:xfrm>
          <a:prstGeom prst="rect">
            <a:avLst/>
          </a:prstGeom>
          <a:noFill/>
        </p:spPr>
        <p:txBody>
          <a:bodyPr wrap="square" rtlCol="0">
            <a:spAutoFit/>
          </a:bodyPr>
          <a:lstStyle/>
          <a:p>
            <a:pPr algn="r"/>
            <a:r>
              <a:rPr lang="en-US" sz="2000" dirty="0">
                <a:solidFill>
                  <a:srgbClr val="FF6C2F"/>
                </a:solidFill>
                <a:latin typeface="Gill Sans MT" panose="020B0502020104020203" pitchFamily="34" charset="0"/>
              </a:rPr>
              <a:t>WHO/AARP Age-Friendly Network</a:t>
            </a:r>
          </a:p>
        </p:txBody>
      </p:sp>
      <p:sp>
        <p:nvSpPr>
          <p:cNvPr id="28" name="Rectangle 27"/>
          <p:cNvSpPr/>
          <p:nvPr/>
        </p:nvSpPr>
        <p:spPr>
          <a:xfrm>
            <a:off x="381000" y="2057400"/>
            <a:ext cx="8001000" cy="4093428"/>
          </a:xfrm>
          <a:prstGeom prst="rect">
            <a:avLst/>
          </a:prstGeom>
        </p:spPr>
        <p:txBody>
          <a:bodyPr wrap="square">
            <a:spAutoFit/>
          </a:bodyPr>
          <a:lstStyle/>
          <a:p>
            <a:pPr marL="285750" indent="-285750">
              <a:buFont typeface="Wingdings" panose="05000000000000000000" pitchFamily="2" charset="2"/>
              <a:buChar char="Ø"/>
            </a:pPr>
            <a:r>
              <a:rPr lang="en-US" sz="2000" dirty="0"/>
              <a:t>World Health Organization identified aging as one of the most significant public health issues our globe faces.  </a:t>
            </a:r>
          </a:p>
          <a:p>
            <a:pPr marL="285750" indent="-285750">
              <a:buFont typeface="Wingdings" panose="05000000000000000000" pitchFamily="2" charset="2"/>
              <a:buChar char="Ø"/>
            </a:pPr>
            <a:r>
              <a:rPr lang="en-US" sz="2000" dirty="0"/>
              <a:t>SOCIAL ISOLATION is the foundational issue!</a:t>
            </a:r>
          </a:p>
          <a:p>
            <a:pPr marL="285750" indent="-285750">
              <a:buFont typeface="Wingdings" panose="05000000000000000000" pitchFamily="2" charset="2"/>
              <a:buChar char="Ø"/>
            </a:pPr>
            <a:r>
              <a:rPr lang="en-US" sz="2000" dirty="0"/>
              <a:t>Developed age-friendly metrics in 2006</a:t>
            </a:r>
          </a:p>
          <a:p>
            <a:pPr marL="285750" indent="-285750">
              <a:buFont typeface="Wingdings" panose="05000000000000000000" pitchFamily="2" charset="2"/>
              <a:buChar char="Ø"/>
            </a:pPr>
            <a:r>
              <a:rPr lang="en-US" sz="2000" dirty="0"/>
              <a:t>AARP joined as American partner in 2014</a:t>
            </a:r>
          </a:p>
          <a:p>
            <a:endParaRPr lang="en-US" sz="2000" dirty="0"/>
          </a:p>
          <a:p>
            <a:pPr marL="285750" indent="-285750">
              <a:buFont typeface="Wingdings" panose="05000000000000000000" pitchFamily="2" charset="2"/>
              <a:buChar char="Ø"/>
            </a:pPr>
            <a:r>
              <a:rPr lang="en-US" sz="2000" dirty="0"/>
              <a:t>2017 Albemarle County, Fluvanna County and City of Charlottesville, with CAA leading the effort, were accepted into the WHO/AARP network.</a:t>
            </a:r>
          </a:p>
          <a:p>
            <a:pPr marL="285750" indent="-285750">
              <a:buFont typeface="Wingdings" panose="05000000000000000000" pitchFamily="2" charset="2"/>
              <a:buChar char="Ø"/>
            </a:pPr>
            <a:r>
              <a:rPr lang="en-US" sz="2000" dirty="0"/>
              <a:t>2018-19 CAA conducted a survey, in conjunction with the Health Dept, a specific seniors survey, and focus groups to identify the elements perceived as requiring focus, and their priorities.  Top two for us:  Transportation and Social Isolation/Engagement</a:t>
            </a:r>
          </a:p>
          <a:p>
            <a:pPr marL="285750" indent="-285750">
              <a:buFont typeface="Wingdings" panose="05000000000000000000" pitchFamily="2" charset="2"/>
              <a:buChar char="Ø"/>
            </a:pPr>
            <a:r>
              <a:rPr lang="en-US" sz="2000" dirty="0"/>
              <a:t>TJPDC approved CAA participation</a:t>
            </a:r>
          </a:p>
        </p:txBody>
      </p:sp>
    </p:spTree>
    <p:extLst>
      <p:ext uri="{BB962C8B-B14F-4D97-AF65-F5344CB8AC3E}">
        <p14:creationId xmlns:p14="http://schemas.microsoft.com/office/powerpoint/2010/main" val="396029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903583"/>
            <a:ext cx="8382000" cy="1846659"/>
          </a:xfrm>
          <a:prstGeom prst="rect">
            <a:avLst/>
          </a:prstGeom>
          <a:noFill/>
        </p:spPr>
        <p:txBody>
          <a:bodyPr wrap="square" rtlCol="0">
            <a:spAutoFit/>
          </a:bodyPr>
          <a:lstStyle/>
          <a:p>
            <a:pPr algn="ctr"/>
            <a:endParaRPr lang="en-US" sz="2200" b="1" dirty="0">
              <a:solidFill>
                <a:schemeClr val="tx1">
                  <a:lumMod val="85000"/>
                  <a:lumOff val="15000"/>
                </a:schemeClr>
              </a:solidFill>
              <a:latin typeface="Gill Sans MT" panose="020B0502020104020203" pitchFamily="34" charset="0"/>
            </a:endParaRPr>
          </a:p>
          <a:p>
            <a:pPr algn="ctr"/>
            <a:endParaRPr lang="en-US" sz="2200" b="1" dirty="0">
              <a:solidFill>
                <a:schemeClr val="tx1">
                  <a:lumMod val="85000"/>
                  <a:lumOff val="15000"/>
                </a:schemeClr>
              </a:solidFill>
              <a:latin typeface="Gill Sans MT" panose="020B0502020104020203" pitchFamily="34" charset="0"/>
            </a:endParaRPr>
          </a:p>
          <a:p>
            <a:pPr algn="ctr"/>
            <a:endParaRPr lang="en-US" sz="2200" b="1" dirty="0">
              <a:solidFill>
                <a:schemeClr val="tx1">
                  <a:lumMod val="85000"/>
                  <a:lumOff val="15000"/>
                </a:schemeClr>
              </a:solidFill>
              <a:latin typeface="Gill Sans MT" panose="020B0502020104020203" pitchFamily="34" charset="0"/>
            </a:endParaRPr>
          </a:p>
          <a:p>
            <a:pPr algn="ctr"/>
            <a:r>
              <a:rPr lang="en-US" sz="2400" b="1" dirty="0">
                <a:solidFill>
                  <a:schemeClr val="tx1">
                    <a:lumMod val="85000"/>
                    <a:lumOff val="15000"/>
                  </a:schemeClr>
                </a:solidFill>
                <a:latin typeface="Gill Sans MT" panose="020B0502020104020203" pitchFamily="34" charset="0"/>
              </a:rPr>
              <a:t>Support the process of becoming an age-friendly community!</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6803136" cy="175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52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5600700"/>
            <a:ext cx="2292487" cy="2057400"/>
          </a:xfrm>
          <a:prstGeom prst="rect">
            <a:avLst/>
          </a:prstGeom>
        </p:spPr>
      </p:pic>
      <p:sp>
        <p:nvSpPr>
          <p:cNvPr id="3" name="TextBox 2"/>
          <p:cNvSpPr txBox="1"/>
          <p:nvPr/>
        </p:nvSpPr>
        <p:spPr>
          <a:xfrm>
            <a:off x="1905000" y="1371600"/>
            <a:ext cx="6096000" cy="3785652"/>
          </a:xfrm>
          <a:prstGeom prst="rect">
            <a:avLst/>
          </a:prstGeom>
          <a:noFill/>
        </p:spPr>
        <p:txBody>
          <a:bodyPr wrap="square" rtlCol="0">
            <a:spAutoFit/>
          </a:bodyPr>
          <a:lstStyle/>
          <a:p>
            <a:r>
              <a:rPr lang="en-US" sz="6000" dirty="0">
                <a:latin typeface="Gill Sans MT" panose="020B0502020104020203" pitchFamily="34" charset="0"/>
              </a:rPr>
              <a:t>One in five.</a:t>
            </a:r>
          </a:p>
          <a:p>
            <a:endParaRPr lang="en-US" sz="6000" dirty="0">
              <a:latin typeface="Gill Sans MT" panose="020B0502020104020203" pitchFamily="34" charset="0"/>
            </a:endParaRPr>
          </a:p>
          <a:p>
            <a:r>
              <a:rPr lang="en-US" sz="6000" dirty="0">
                <a:latin typeface="Gill Sans MT" panose="020B0502020104020203" pitchFamily="34" charset="0"/>
              </a:rPr>
              <a:t>Fastest growing segment</a:t>
            </a:r>
          </a:p>
        </p:txBody>
      </p:sp>
    </p:spTree>
    <p:extLst>
      <p:ext uri="{BB962C8B-B14F-4D97-AF65-F5344CB8AC3E}">
        <p14:creationId xmlns:p14="http://schemas.microsoft.com/office/powerpoint/2010/main" val="31101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1" y="1208316"/>
            <a:ext cx="4876799" cy="5573484"/>
          </a:xfrm>
          <a:prstGeom prst="rect">
            <a:avLst/>
          </a:prstGeom>
        </p:spPr>
      </p:pic>
      <p:sp>
        <p:nvSpPr>
          <p:cNvPr id="4" name="TextBox 3"/>
          <p:cNvSpPr txBox="1"/>
          <p:nvPr/>
        </p:nvSpPr>
        <p:spPr>
          <a:xfrm>
            <a:off x="4152900" y="638205"/>
            <a:ext cx="4648200" cy="400110"/>
          </a:xfrm>
          <a:prstGeom prst="rect">
            <a:avLst/>
          </a:prstGeom>
          <a:noFill/>
        </p:spPr>
        <p:txBody>
          <a:bodyPr wrap="square" rtlCol="0">
            <a:spAutoFit/>
          </a:bodyPr>
          <a:lstStyle/>
          <a:p>
            <a:pPr algn="r"/>
            <a:r>
              <a:rPr lang="en-US" sz="2000" dirty="0">
                <a:solidFill>
                  <a:srgbClr val="FF6C2F"/>
                </a:solidFill>
                <a:latin typeface="Gill Sans MT" panose="020B0502020104020203" pitchFamily="34" charset="0"/>
              </a:rPr>
              <a:t>Demographics</a:t>
            </a:r>
          </a:p>
        </p:txBody>
      </p:sp>
    </p:spTree>
    <p:extLst>
      <p:ext uri="{BB962C8B-B14F-4D97-AF65-F5344CB8AC3E}">
        <p14:creationId xmlns:p14="http://schemas.microsoft.com/office/powerpoint/2010/main" val="217469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2900" y="638205"/>
            <a:ext cx="4648200" cy="400110"/>
          </a:xfrm>
          <a:prstGeom prst="rect">
            <a:avLst/>
          </a:prstGeom>
          <a:noFill/>
        </p:spPr>
        <p:txBody>
          <a:bodyPr wrap="square" rtlCol="0">
            <a:spAutoFit/>
          </a:bodyPr>
          <a:lstStyle/>
          <a:p>
            <a:pPr algn="r"/>
            <a:r>
              <a:rPr lang="en-US" sz="2000" dirty="0">
                <a:solidFill>
                  <a:srgbClr val="FF6C2F"/>
                </a:solidFill>
                <a:latin typeface="Gill Sans MT" panose="020B0502020104020203" pitchFamily="34" charset="0"/>
              </a:rPr>
              <a:t>2020  Demographics Update</a:t>
            </a:r>
          </a:p>
        </p:txBody>
      </p:sp>
      <p:sp>
        <p:nvSpPr>
          <p:cNvPr id="3" name="TextBox 2">
            <a:extLst>
              <a:ext uri="{FF2B5EF4-FFF2-40B4-BE49-F238E27FC236}">
                <a16:creationId xmlns:a16="http://schemas.microsoft.com/office/drawing/2014/main" id="{1C8CA86F-D633-21BF-6D5F-D40BE47D9058}"/>
              </a:ext>
            </a:extLst>
          </p:cNvPr>
          <p:cNvSpPr txBox="1"/>
          <p:nvPr/>
        </p:nvSpPr>
        <p:spPr>
          <a:xfrm>
            <a:off x="533400" y="1676400"/>
            <a:ext cx="7848600" cy="5293757"/>
          </a:xfrm>
          <a:prstGeom prst="rect">
            <a:avLst/>
          </a:prstGeom>
          <a:noFill/>
        </p:spPr>
        <p:txBody>
          <a:bodyPr wrap="square">
            <a:spAutoFit/>
          </a:bodyPr>
          <a:lstStyle/>
          <a:p>
            <a:pPr algn="ctr"/>
            <a:r>
              <a:rPr lang="en-US" sz="2800" b="1" dirty="0"/>
              <a:t>42,791 residents over age 65 projected for 2020.</a:t>
            </a:r>
          </a:p>
          <a:p>
            <a:pPr algn="ctr"/>
            <a:r>
              <a:rPr lang="en-US" sz="2800" b="1" u="sng" dirty="0"/>
              <a:t>Actual 2020 Census</a:t>
            </a:r>
            <a:r>
              <a:rPr lang="en-US" sz="2800" b="1" dirty="0"/>
              <a:t>:</a:t>
            </a:r>
          </a:p>
          <a:p>
            <a:pPr algn="ctr"/>
            <a:r>
              <a:rPr lang="en-US" sz="2800" b="1" dirty="0"/>
              <a:t>48,337</a:t>
            </a:r>
          </a:p>
          <a:p>
            <a:pPr algn="ctr"/>
            <a:endParaRPr lang="en-US" sz="2800" b="1" dirty="0"/>
          </a:p>
          <a:p>
            <a:pPr algn="ctr"/>
            <a:r>
              <a:rPr lang="en-US" sz="2800" b="1" dirty="0"/>
              <a:t>5,546 more than projected or 11.5%</a:t>
            </a:r>
          </a:p>
          <a:p>
            <a:endParaRPr lang="en-US" dirty="0"/>
          </a:p>
          <a:p>
            <a:r>
              <a:rPr lang="en-US" sz="2400" dirty="0"/>
              <a:t>	Albemarle County		22,254 or 19.8%</a:t>
            </a:r>
          </a:p>
          <a:p>
            <a:r>
              <a:rPr lang="en-US" sz="2400" dirty="0"/>
              <a:t>	City of Charlottesville	  5,586 or 12%</a:t>
            </a:r>
          </a:p>
          <a:p>
            <a:r>
              <a:rPr lang="en-US" sz="2400" dirty="0"/>
              <a:t>	Fluvanna County		  5,423 or 19.9%</a:t>
            </a:r>
          </a:p>
          <a:p>
            <a:r>
              <a:rPr lang="en-US" sz="2400" dirty="0"/>
              <a:t>	Greene County		  3,679 or 17.9%</a:t>
            </a:r>
          </a:p>
          <a:p>
            <a:r>
              <a:rPr lang="en-US" sz="2400" dirty="0"/>
              <a:t>	Louisa County		  7,406 or 19.7%</a:t>
            </a:r>
          </a:p>
          <a:p>
            <a:r>
              <a:rPr lang="en-US" sz="2400" dirty="0"/>
              <a:t>	Nelson County		  3,989 or 27%</a:t>
            </a:r>
          </a:p>
          <a:p>
            <a:endParaRPr lang="en-US" dirty="0"/>
          </a:p>
          <a:p>
            <a:r>
              <a:rPr lang="en-US" dirty="0"/>
              <a:t> </a:t>
            </a:r>
          </a:p>
        </p:txBody>
      </p:sp>
    </p:spTree>
    <p:extLst>
      <p:ext uri="{BB962C8B-B14F-4D97-AF65-F5344CB8AC3E}">
        <p14:creationId xmlns:p14="http://schemas.microsoft.com/office/powerpoint/2010/main" val="407830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statistics on over 65</a:t>
            </a:r>
          </a:p>
        </p:txBody>
      </p:sp>
      <p:sp>
        <p:nvSpPr>
          <p:cNvPr id="3" name="Content Placeholder 2"/>
          <p:cNvSpPr>
            <a:spLocks noGrp="1"/>
          </p:cNvSpPr>
          <p:nvPr>
            <p:ph idx="1"/>
          </p:nvPr>
        </p:nvSpPr>
        <p:spPr/>
        <p:txBody>
          <a:bodyPr/>
          <a:lstStyle/>
          <a:p>
            <a:r>
              <a:rPr lang="en-US" dirty="0"/>
              <a:t>22% live alone</a:t>
            </a:r>
          </a:p>
          <a:p>
            <a:r>
              <a:rPr lang="en-US" dirty="0"/>
              <a:t>9% live in poverty</a:t>
            </a:r>
          </a:p>
          <a:p>
            <a:r>
              <a:rPr lang="en-US" dirty="0"/>
              <a:t>11.% live with </a:t>
            </a:r>
            <a:r>
              <a:rPr lang="en-US" dirty="0" err="1"/>
              <a:t>Alzheimers</a:t>
            </a:r>
            <a:r>
              <a:rPr lang="en-US" dirty="0"/>
              <a:t>/ dementia</a:t>
            </a:r>
          </a:p>
          <a:p>
            <a:r>
              <a:rPr lang="en-US" dirty="0"/>
              <a:t>14% need regular care to remain in their homes</a:t>
            </a:r>
          </a:p>
          <a:p>
            <a:r>
              <a:rPr lang="en-US" dirty="0"/>
              <a:t>11% of food bank recipients</a:t>
            </a:r>
          </a:p>
          <a:p>
            <a:r>
              <a:rPr lang="en-US" dirty="0"/>
              <a:t>9% diabetes/ 24% hypertension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617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1928721"/>
            <a:ext cx="5181600" cy="1384995"/>
          </a:xfrm>
          <a:prstGeom prst="rect">
            <a:avLst/>
          </a:prstGeom>
          <a:noFill/>
        </p:spPr>
        <p:txBody>
          <a:bodyPr wrap="square" rtlCol="0">
            <a:spAutoFit/>
          </a:bodyPr>
          <a:lstStyle/>
          <a:p>
            <a:pPr>
              <a:buClr>
                <a:srgbClr val="F58647"/>
              </a:buClr>
              <a:buSzPct val="125000"/>
            </a:pPr>
            <a:r>
              <a:rPr lang="en-US" sz="2800" dirty="0">
                <a:latin typeface="Gill Sans MT" panose="020B0502020104020203" pitchFamily="34" charset="0"/>
              </a:rPr>
              <a:t>greater Charlottesville area to be the most age-friendly community </a:t>
            </a:r>
            <a:br>
              <a:rPr lang="en-US" sz="2800" dirty="0">
                <a:latin typeface="Gill Sans MT" panose="020B0502020104020203" pitchFamily="34" charset="0"/>
              </a:rPr>
            </a:br>
            <a:r>
              <a:rPr lang="en-US" sz="2800" dirty="0">
                <a:latin typeface="Gill Sans MT" panose="020B0502020104020203" pitchFamily="34" charset="0"/>
              </a:rPr>
              <a:t>in the country</a:t>
            </a:r>
          </a:p>
        </p:txBody>
      </p:sp>
      <p:sp>
        <p:nvSpPr>
          <p:cNvPr id="7" name="TextBox 6"/>
          <p:cNvSpPr txBox="1"/>
          <p:nvPr/>
        </p:nvSpPr>
        <p:spPr>
          <a:xfrm>
            <a:off x="3352800" y="4800600"/>
            <a:ext cx="4525433" cy="954107"/>
          </a:xfrm>
          <a:prstGeom prst="rect">
            <a:avLst/>
          </a:prstGeom>
          <a:noFill/>
        </p:spPr>
        <p:txBody>
          <a:bodyPr wrap="square" rtlCol="0">
            <a:spAutoFit/>
          </a:bodyPr>
          <a:lstStyle/>
          <a:p>
            <a:r>
              <a:rPr lang="en-US" sz="2800" dirty="0">
                <a:latin typeface="Gill Sans MT" panose="020B0502020104020203" pitchFamily="34" charset="0"/>
              </a:rPr>
              <a:t>lead the advancement of an age-friendly community</a:t>
            </a:r>
          </a:p>
        </p:txBody>
      </p:sp>
      <p:grpSp>
        <p:nvGrpSpPr>
          <p:cNvPr id="3" name="Group 2"/>
          <p:cNvGrpSpPr/>
          <p:nvPr/>
        </p:nvGrpSpPr>
        <p:grpSpPr>
          <a:xfrm>
            <a:off x="547433" y="4114800"/>
            <a:ext cx="2294856" cy="2294856"/>
            <a:chOff x="547433" y="1667298"/>
            <a:chExt cx="2294856" cy="2294856"/>
          </a:xfrm>
        </p:grpSpPr>
        <p:sp>
          <p:nvSpPr>
            <p:cNvPr id="5" name="Oval 4"/>
            <p:cNvSpPr/>
            <p:nvPr/>
          </p:nvSpPr>
          <p:spPr>
            <a:xfrm>
              <a:off x="547433" y="1667298"/>
              <a:ext cx="2294856" cy="2294856"/>
            </a:xfrm>
            <a:prstGeom prst="ellipse">
              <a:avLst/>
            </a:prstGeom>
            <a:solidFill>
              <a:srgbClr val="F58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6C2F"/>
                </a:solidFill>
              </a:endParaRPr>
            </a:p>
          </p:txBody>
        </p:sp>
        <p:sp>
          <p:nvSpPr>
            <p:cNvPr id="8" name="TextBox 7"/>
            <p:cNvSpPr txBox="1"/>
            <p:nvPr/>
          </p:nvSpPr>
          <p:spPr>
            <a:xfrm>
              <a:off x="742361" y="2491561"/>
              <a:ext cx="1905000" cy="646331"/>
            </a:xfrm>
            <a:prstGeom prst="rect">
              <a:avLst/>
            </a:prstGeom>
            <a:noFill/>
          </p:spPr>
          <p:txBody>
            <a:bodyPr wrap="square" rtlCol="0">
              <a:spAutoFit/>
            </a:bodyPr>
            <a:lstStyle/>
            <a:p>
              <a:pPr algn="ctr"/>
              <a:r>
                <a:rPr lang="en-US" sz="3600" dirty="0">
                  <a:solidFill>
                    <a:schemeClr val="bg1"/>
                  </a:solidFill>
                  <a:latin typeface="Gill Sans MT" panose="020B0502020104020203" pitchFamily="34" charset="0"/>
                </a:rPr>
                <a:t>mission</a:t>
              </a:r>
            </a:p>
          </p:txBody>
        </p:sp>
      </p:grpSp>
      <p:sp>
        <p:nvSpPr>
          <p:cNvPr id="10" name="Oval 9"/>
          <p:cNvSpPr/>
          <p:nvPr/>
        </p:nvSpPr>
        <p:spPr>
          <a:xfrm>
            <a:off x="547433" y="1484665"/>
            <a:ext cx="2249133" cy="2249133"/>
          </a:xfrm>
          <a:prstGeom prst="ellipse">
            <a:avLst/>
          </a:prstGeom>
          <a:solidFill>
            <a:srgbClr val="F586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220" y="2205719"/>
            <a:ext cx="1439557" cy="646331"/>
          </a:xfrm>
          <a:prstGeom prst="rect">
            <a:avLst/>
          </a:prstGeom>
          <a:noFill/>
        </p:spPr>
        <p:txBody>
          <a:bodyPr wrap="square" rtlCol="0">
            <a:spAutoFit/>
          </a:bodyPr>
          <a:lstStyle/>
          <a:p>
            <a:pPr algn="ctr"/>
            <a:r>
              <a:rPr lang="en-US" sz="3600" dirty="0">
                <a:latin typeface="Gill Sans MT" panose="020B0502020104020203" pitchFamily="34" charset="0"/>
              </a:rPr>
              <a:t>vision</a:t>
            </a:r>
          </a:p>
        </p:txBody>
      </p:sp>
    </p:spTree>
    <p:extLst>
      <p:ext uri="{BB962C8B-B14F-4D97-AF65-F5344CB8AC3E}">
        <p14:creationId xmlns:p14="http://schemas.microsoft.com/office/powerpoint/2010/main" val="37602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0600" y="697468"/>
            <a:ext cx="4010025" cy="400110"/>
          </a:xfrm>
          <a:prstGeom prst="rect">
            <a:avLst/>
          </a:prstGeom>
          <a:noFill/>
        </p:spPr>
        <p:txBody>
          <a:bodyPr wrap="square" rtlCol="0">
            <a:spAutoFit/>
          </a:bodyPr>
          <a:lstStyle/>
          <a:p>
            <a:pPr algn="r"/>
            <a:r>
              <a:rPr lang="en-US" sz="2000" dirty="0">
                <a:solidFill>
                  <a:srgbClr val="FF6C2F"/>
                </a:solidFill>
                <a:latin typeface="Gill Sans MT" panose="020B0502020104020203" pitchFamily="34" charset="0"/>
              </a:rPr>
              <a:t>Organizational Structure</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3628"/>
          <a:stretch/>
        </p:blipFill>
        <p:spPr>
          <a:xfrm rot="16200000">
            <a:off x="267890" y="1484711"/>
            <a:ext cx="1978821" cy="1600200"/>
          </a:xfrm>
          <a:prstGeom prst="rect">
            <a:avLst/>
          </a:prstGeom>
        </p:spPr>
      </p:pic>
      <p:sp>
        <p:nvSpPr>
          <p:cNvPr id="8" name="TextBox 7"/>
          <p:cNvSpPr txBox="1"/>
          <p:nvPr/>
        </p:nvSpPr>
        <p:spPr>
          <a:xfrm>
            <a:off x="2209800" y="2864585"/>
            <a:ext cx="5791200" cy="2554545"/>
          </a:xfrm>
          <a:prstGeom prst="rect">
            <a:avLst/>
          </a:prstGeom>
          <a:noFill/>
        </p:spPr>
        <p:txBody>
          <a:bodyPr wrap="square" rtlCol="0">
            <a:spAutoFit/>
          </a:bodyPr>
          <a:lstStyle/>
          <a:p>
            <a:r>
              <a:rPr lang="en-US" sz="2400" dirty="0">
                <a:solidFill>
                  <a:srgbClr val="FF6C2F"/>
                </a:solidFill>
                <a:latin typeface="Gill Sans MT" panose="020B0502020104020203" pitchFamily="34" charset="0"/>
              </a:rPr>
              <a:t>Partners: </a:t>
            </a:r>
            <a:r>
              <a:rPr lang="en-US" sz="2000" dirty="0">
                <a:latin typeface="Gill Sans MT" panose="020B0502020104020203" pitchFamily="34" charset="0"/>
              </a:rPr>
              <a:t>Advocates, leaders, stakeholders serving or advising the senior population.</a:t>
            </a:r>
          </a:p>
          <a:p>
            <a:endParaRPr lang="en-US" sz="2000" dirty="0">
              <a:latin typeface="Gill Sans MT" panose="020B0502020104020203" pitchFamily="34" charset="0"/>
            </a:endParaRPr>
          </a:p>
          <a:p>
            <a:r>
              <a:rPr lang="en-US" sz="1600" dirty="0">
                <a:latin typeface="Gill Sans MT" panose="020B0502020104020203" pitchFamily="34" charset="0"/>
              </a:rPr>
              <a:t>AHIP, Albemarle County,  Alzheimer’s Association, City of Charlottesville, Cville Village,  Fluvanna County, Hospice of the Piedmont, Home Instead, JABA, JAUNT, Legal Aid Justice, OLLI, PHA, Region 10, Senior Center, Sentara MJH, TJ Health District, TJPDC,  United Way, UVA Health System, Westminster-Canterbury Blue Ridge</a:t>
            </a:r>
            <a:endParaRPr lang="en-US" sz="2400" dirty="0">
              <a:solidFill>
                <a:srgbClr val="FF6C2F"/>
              </a:solidFill>
              <a:latin typeface="Gill Sans MT" panose="020B0502020104020203" pitchFamily="34" charset="0"/>
            </a:endParaRPr>
          </a:p>
        </p:txBody>
      </p:sp>
      <p:sp>
        <p:nvSpPr>
          <p:cNvPr id="7" name="TextBox 6"/>
          <p:cNvSpPr txBox="1"/>
          <p:nvPr/>
        </p:nvSpPr>
        <p:spPr>
          <a:xfrm>
            <a:off x="3638550" y="4495800"/>
            <a:ext cx="4442310" cy="923330"/>
          </a:xfrm>
          <a:prstGeom prst="rect">
            <a:avLst/>
          </a:prstGeom>
          <a:noFill/>
        </p:spPr>
        <p:txBody>
          <a:bodyPr wrap="square" rtlCol="0">
            <a:spAutoFit/>
          </a:bodyPr>
          <a:lstStyle/>
          <a:p>
            <a:endParaRPr lang="en-US" dirty="0">
              <a:latin typeface="Gill Sans MT" panose="020B0502020104020203" pitchFamily="34" charset="0"/>
            </a:endParaRPr>
          </a:p>
          <a:p>
            <a:endParaRPr lang="en-US" dirty="0">
              <a:latin typeface="Gill Sans MT" panose="020B0502020104020203" pitchFamily="34" charset="0"/>
            </a:endParaRPr>
          </a:p>
          <a:p>
            <a:endParaRPr lang="en-US" dirty="0">
              <a:latin typeface="Gill Sans MT" panose="020B0502020104020203" pitchFamily="34" charset="0"/>
            </a:endParaRPr>
          </a:p>
        </p:txBody>
      </p:sp>
    </p:spTree>
    <p:extLst>
      <p:ext uri="{BB962C8B-B14F-4D97-AF65-F5344CB8AC3E}">
        <p14:creationId xmlns:p14="http://schemas.microsoft.com/office/powerpoint/2010/main" val="157541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023" y="4080808"/>
            <a:ext cx="7353302" cy="1938992"/>
          </a:xfrm>
          <a:prstGeom prst="rect">
            <a:avLst/>
          </a:prstGeom>
          <a:noFill/>
          <a:ln w="25400" cmpd="sng">
            <a:solidFill>
              <a:srgbClr val="FF6C2F"/>
            </a:solidFill>
          </a:ln>
        </p:spPr>
        <p:txBody>
          <a:bodyPr wrap="square" lIns="182880" tIns="182880" rIns="182880" bIns="182880" rtlCol="0">
            <a:spAutoFit/>
          </a:bodyPr>
          <a:lstStyle/>
          <a:p>
            <a:pPr algn="ctr"/>
            <a:r>
              <a:rPr lang="en-US" sz="2000" dirty="0">
                <a:latin typeface="Cambria" panose="02040503050406030204" pitchFamily="18" charset="0"/>
              </a:rPr>
              <a:t>“Winning communities in the future will be the ones that invest in creating great places to live, work, learn, and play at every age. Charlottesville Area Alliance is the right idea at the right time.”</a:t>
            </a:r>
          </a:p>
          <a:p>
            <a:pPr algn="r"/>
            <a:endParaRPr lang="en-US" sz="1000" dirty="0">
              <a:latin typeface="Cambria" panose="02040503050406030204" pitchFamily="18" charset="0"/>
            </a:endParaRPr>
          </a:p>
          <a:p>
            <a:pPr algn="r"/>
            <a:r>
              <a:rPr lang="en-US" sz="1600" dirty="0">
                <a:latin typeface="Cambria" panose="02040503050406030204" pitchFamily="18" charset="0"/>
              </a:rPr>
              <a:t>Matt Thornhill</a:t>
            </a:r>
          </a:p>
          <a:p>
            <a:pPr algn="r"/>
            <a:r>
              <a:rPr lang="en-US" sz="1600" dirty="0">
                <a:latin typeface="Cambria" panose="02040503050406030204" pitchFamily="18" charset="0"/>
              </a:rPr>
              <a:t>Founder &amp; President, Boomer Project &amp; </a:t>
            </a:r>
            <a:r>
              <a:rPr lang="en-US" sz="1600" dirty="0" err="1">
                <a:latin typeface="Cambria" panose="02040503050406030204" pitchFamily="18" charset="0"/>
              </a:rPr>
              <a:t>Generations</a:t>
            </a:r>
            <a:r>
              <a:rPr lang="en-US" sz="1600" i="1" dirty="0" err="1">
                <a:latin typeface="Cambria" panose="02040503050406030204" pitchFamily="18" charset="0"/>
              </a:rPr>
              <a:t>Matter</a:t>
            </a:r>
            <a:endParaRPr lang="en-US" sz="1600" dirty="0">
              <a:latin typeface="Cambria" panose="02040503050406030204" pitchFamily="18" charset="0"/>
            </a:endParaRPr>
          </a:p>
        </p:txBody>
      </p:sp>
      <p:grpSp>
        <p:nvGrpSpPr>
          <p:cNvPr id="9" name="Group 8"/>
          <p:cNvGrpSpPr/>
          <p:nvPr/>
        </p:nvGrpSpPr>
        <p:grpSpPr>
          <a:xfrm>
            <a:off x="457200" y="1759803"/>
            <a:ext cx="8143873" cy="1592997"/>
            <a:chOff x="457200" y="2286000"/>
            <a:chExt cx="8143873" cy="159299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0"/>
              <a:ext cx="1517904" cy="1581150"/>
            </a:xfrm>
            <a:prstGeom prst="rect">
              <a:avLst/>
            </a:prstGeom>
          </p:spPr>
        </p:pic>
        <p:sp>
          <p:nvSpPr>
            <p:cNvPr id="5" name="TextBox 4"/>
            <p:cNvSpPr txBox="1"/>
            <p:nvPr/>
          </p:nvSpPr>
          <p:spPr>
            <a:xfrm>
              <a:off x="952498" y="3048000"/>
              <a:ext cx="7648575" cy="830997"/>
            </a:xfrm>
            <a:prstGeom prst="rect">
              <a:avLst/>
            </a:prstGeom>
            <a:noFill/>
          </p:spPr>
          <p:txBody>
            <a:bodyPr wrap="square" rtlCol="0">
              <a:spAutoFit/>
            </a:bodyPr>
            <a:lstStyle/>
            <a:p>
              <a:pPr algn="ctr"/>
              <a:r>
                <a:rPr lang="en-US" sz="2400" dirty="0">
                  <a:latin typeface="Gill Sans MT" panose="020B0502020104020203" pitchFamily="34" charset="0"/>
                </a:rPr>
                <a:t>Plan for the needs of an aging population and we automatically check off the needs of all constituents.</a:t>
              </a:r>
            </a:p>
          </p:txBody>
        </p:sp>
        <p:sp>
          <p:nvSpPr>
            <p:cNvPr id="6" name="TextBox 5"/>
            <p:cNvSpPr txBox="1"/>
            <p:nvPr/>
          </p:nvSpPr>
          <p:spPr>
            <a:xfrm>
              <a:off x="1600199" y="2438400"/>
              <a:ext cx="6834187" cy="523220"/>
            </a:xfrm>
            <a:prstGeom prst="rect">
              <a:avLst/>
            </a:prstGeom>
            <a:noFill/>
          </p:spPr>
          <p:txBody>
            <a:bodyPr wrap="square" rtlCol="0">
              <a:spAutoFit/>
            </a:bodyPr>
            <a:lstStyle/>
            <a:p>
              <a:pPr algn="ctr"/>
              <a:r>
                <a:rPr lang="en-US" sz="2800" dirty="0">
                  <a:solidFill>
                    <a:srgbClr val="FF6C2F"/>
                  </a:solidFill>
                  <a:latin typeface="Gill Sans MT" panose="020B0502020104020203" pitchFamily="34" charset="0"/>
                </a:rPr>
                <a:t>AGE-FRIENDLY = GOOD FOR EVERYONE</a:t>
              </a:r>
            </a:p>
          </p:txBody>
        </p:sp>
      </p:grpSp>
      <p:sp>
        <p:nvSpPr>
          <p:cNvPr id="7" name="TextBox 6"/>
          <p:cNvSpPr txBox="1"/>
          <p:nvPr/>
        </p:nvSpPr>
        <p:spPr>
          <a:xfrm>
            <a:off x="5486400" y="609600"/>
            <a:ext cx="3295650" cy="400110"/>
          </a:xfrm>
          <a:prstGeom prst="rect">
            <a:avLst/>
          </a:prstGeom>
          <a:noFill/>
        </p:spPr>
        <p:txBody>
          <a:bodyPr wrap="square" rtlCol="0">
            <a:spAutoFit/>
          </a:bodyPr>
          <a:lstStyle/>
          <a:p>
            <a:pPr algn="r"/>
            <a:r>
              <a:rPr lang="en-US" sz="2000" dirty="0">
                <a:solidFill>
                  <a:srgbClr val="FF6C2F"/>
                </a:solidFill>
                <a:latin typeface="Gill Sans MT" panose="020B0502020104020203" pitchFamily="34" charset="0"/>
              </a:rPr>
              <a:t>What does age-friendly mean?</a:t>
            </a:r>
          </a:p>
        </p:txBody>
      </p:sp>
    </p:spTree>
    <p:extLst>
      <p:ext uri="{BB962C8B-B14F-4D97-AF65-F5344CB8AC3E}">
        <p14:creationId xmlns:p14="http://schemas.microsoft.com/office/powerpoint/2010/main" val="244397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697468"/>
            <a:ext cx="4924425" cy="400110"/>
          </a:xfrm>
          <a:prstGeom prst="rect">
            <a:avLst/>
          </a:prstGeom>
          <a:noFill/>
        </p:spPr>
        <p:txBody>
          <a:bodyPr wrap="square" rtlCol="0">
            <a:spAutoFit/>
          </a:bodyPr>
          <a:lstStyle/>
          <a:p>
            <a:pPr algn="r"/>
            <a:r>
              <a:rPr lang="en-US" sz="2000" dirty="0">
                <a:solidFill>
                  <a:schemeClr val="bg1"/>
                </a:solidFill>
                <a:latin typeface="Gill Sans MT" panose="020B0502020104020203" pitchFamily="34" charset="0"/>
              </a:rPr>
              <a:t>World Health Organization Indicators </a:t>
            </a:r>
          </a:p>
        </p:txBody>
      </p:sp>
      <p:grpSp>
        <p:nvGrpSpPr>
          <p:cNvPr id="31" name="Group 30"/>
          <p:cNvGrpSpPr/>
          <p:nvPr/>
        </p:nvGrpSpPr>
        <p:grpSpPr>
          <a:xfrm>
            <a:off x="914400" y="3276600"/>
            <a:ext cx="1684518" cy="1450614"/>
            <a:chOff x="914400" y="3276600"/>
            <a:chExt cx="1684518" cy="1450614"/>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86" y="3276600"/>
              <a:ext cx="1450614" cy="1450614"/>
            </a:xfrm>
            <a:prstGeom prst="rect">
              <a:avLst/>
            </a:prstGeom>
            <a:ln>
              <a:noFill/>
            </a:ln>
          </p:spPr>
        </p:pic>
        <p:sp>
          <p:nvSpPr>
            <p:cNvPr id="18" name="TextBox 17"/>
            <p:cNvSpPr txBox="1"/>
            <p:nvPr/>
          </p:nvSpPr>
          <p:spPr>
            <a:xfrm>
              <a:off x="914400" y="3468988"/>
              <a:ext cx="1684518" cy="488403"/>
            </a:xfrm>
            <a:prstGeom prst="rect">
              <a:avLst/>
            </a:prstGeom>
            <a:solidFill>
              <a:schemeClr val="bg1">
                <a:alpha val="70000"/>
              </a:schemeClr>
            </a:solidFill>
          </p:spPr>
          <p:txBody>
            <a:bodyPr wrap="square" rtlCol="0">
              <a:spAutoFit/>
            </a:bodyPr>
            <a:lstStyle/>
            <a:p>
              <a:pPr algn="ctr">
                <a:lnSpc>
                  <a:spcPct val="80000"/>
                </a:lnSpc>
              </a:pPr>
              <a:r>
                <a:rPr lang="en-US" sz="1600" b="1" dirty="0">
                  <a:latin typeface="Futura Std Condensed" pitchFamily="34" charset="0"/>
                </a:rPr>
                <a:t>Buildings &amp;</a:t>
              </a:r>
              <a:br>
                <a:rPr lang="en-US" sz="1600" b="1" dirty="0">
                  <a:latin typeface="Futura Std Condensed" pitchFamily="34" charset="0"/>
                </a:rPr>
              </a:br>
              <a:r>
                <a:rPr lang="en-US" sz="1600" b="1" dirty="0">
                  <a:latin typeface="Futura Std Condensed" pitchFamily="34" charset="0"/>
                </a:rPr>
                <a:t>Outdoor Spaces</a:t>
              </a:r>
            </a:p>
          </p:txBody>
        </p:sp>
      </p:grpSp>
      <p:grpSp>
        <p:nvGrpSpPr>
          <p:cNvPr id="39" name="Group 38"/>
          <p:cNvGrpSpPr/>
          <p:nvPr/>
        </p:nvGrpSpPr>
        <p:grpSpPr>
          <a:xfrm>
            <a:off x="2743200" y="4943234"/>
            <a:ext cx="1684518" cy="1487454"/>
            <a:chOff x="2743200" y="4943234"/>
            <a:chExt cx="1684518" cy="1487454"/>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255" y="4943234"/>
              <a:ext cx="1487454" cy="1487454"/>
            </a:xfrm>
            <a:prstGeom prst="rect">
              <a:avLst/>
            </a:prstGeom>
          </p:spPr>
        </p:pic>
        <p:sp>
          <p:nvSpPr>
            <p:cNvPr id="28" name="TextBox 27"/>
            <p:cNvSpPr txBox="1"/>
            <p:nvPr/>
          </p:nvSpPr>
          <p:spPr>
            <a:xfrm>
              <a:off x="2743200" y="5794844"/>
              <a:ext cx="1684518" cy="488403"/>
            </a:xfrm>
            <a:prstGeom prst="rect">
              <a:avLst/>
            </a:prstGeom>
            <a:solidFill>
              <a:schemeClr val="bg1">
                <a:alpha val="70000"/>
              </a:schemeClr>
            </a:solidFill>
          </p:spPr>
          <p:txBody>
            <a:bodyPr wrap="square" rtlCol="0">
              <a:spAutoFit/>
            </a:bodyPr>
            <a:lstStyle/>
            <a:p>
              <a:pPr algn="ctr">
                <a:lnSpc>
                  <a:spcPct val="80000"/>
                </a:lnSpc>
              </a:pPr>
              <a:r>
                <a:rPr lang="en-US" sz="1600" b="1" dirty="0">
                  <a:latin typeface="Futura Std Condensed" pitchFamily="34" charset="0"/>
                </a:rPr>
                <a:t>Civic Participation </a:t>
              </a:r>
            </a:p>
            <a:p>
              <a:pPr algn="ctr">
                <a:lnSpc>
                  <a:spcPct val="80000"/>
                </a:lnSpc>
              </a:pPr>
              <a:r>
                <a:rPr lang="en-US" sz="1600" b="1" dirty="0">
                  <a:latin typeface="Futura Std Condensed" pitchFamily="34" charset="0"/>
                </a:rPr>
                <a:t>&amp; Employment</a:t>
              </a:r>
            </a:p>
          </p:txBody>
        </p:sp>
      </p:grpSp>
      <p:grpSp>
        <p:nvGrpSpPr>
          <p:cNvPr id="40" name="Group 39"/>
          <p:cNvGrpSpPr/>
          <p:nvPr/>
        </p:nvGrpSpPr>
        <p:grpSpPr>
          <a:xfrm>
            <a:off x="6545497" y="4876800"/>
            <a:ext cx="1684518" cy="1564784"/>
            <a:chOff x="6545497" y="4876800"/>
            <a:chExt cx="1684518" cy="1564784"/>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5364" y="4876800"/>
              <a:ext cx="1564784" cy="1564784"/>
            </a:xfrm>
            <a:prstGeom prst="rect">
              <a:avLst/>
            </a:prstGeom>
          </p:spPr>
        </p:pic>
        <p:sp>
          <p:nvSpPr>
            <p:cNvPr id="29" name="TextBox 28"/>
            <p:cNvSpPr txBox="1"/>
            <p:nvPr/>
          </p:nvSpPr>
          <p:spPr>
            <a:xfrm>
              <a:off x="6545497" y="5105400"/>
              <a:ext cx="1684518" cy="486287"/>
            </a:xfrm>
            <a:prstGeom prst="rect">
              <a:avLst/>
            </a:prstGeom>
            <a:solidFill>
              <a:schemeClr val="bg1">
                <a:alpha val="70000"/>
              </a:schemeClr>
            </a:solidFill>
          </p:spPr>
          <p:txBody>
            <a:bodyPr wrap="square" rtlCol="0">
              <a:spAutoFit/>
            </a:bodyPr>
            <a:lstStyle/>
            <a:p>
              <a:pPr algn="ctr">
                <a:lnSpc>
                  <a:spcPct val="80000"/>
                </a:lnSpc>
              </a:pPr>
              <a:r>
                <a:rPr lang="en-US" sz="1600" b="1" dirty="0">
                  <a:latin typeface="Futura Std Condensed" pitchFamily="34" charset="0"/>
                </a:rPr>
                <a:t>Community Support &amp; Health Services</a:t>
              </a:r>
            </a:p>
          </p:txBody>
        </p:sp>
      </p:grpSp>
      <p:grpSp>
        <p:nvGrpSpPr>
          <p:cNvPr id="35" name="Group 34"/>
          <p:cNvGrpSpPr/>
          <p:nvPr/>
        </p:nvGrpSpPr>
        <p:grpSpPr>
          <a:xfrm>
            <a:off x="2743200" y="3269475"/>
            <a:ext cx="1684518" cy="1443938"/>
            <a:chOff x="2743200" y="3269475"/>
            <a:chExt cx="1684518" cy="1443938"/>
          </a:xfrm>
        </p:grpSpPr>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2716" y="3269475"/>
              <a:ext cx="1443938" cy="1443938"/>
            </a:xfrm>
            <a:prstGeom prst="rect">
              <a:avLst/>
            </a:prstGeom>
          </p:spPr>
        </p:pic>
        <p:sp>
          <p:nvSpPr>
            <p:cNvPr id="32" name="TextBox 31"/>
            <p:cNvSpPr txBox="1"/>
            <p:nvPr/>
          </p:nvSpPr>
          <p:spPr>
            <a:xfrm>
              <a:off x="2743200" y="3502831"/>
              <a:ext cx="1684518" cy="338554"/>
            </a:xfrm>
            <a:prstGeom prst="rect">
              <a:avLst/>
            </a:prstGeom>
            <a:solidFill>
              <a:schemeClr val="bg1">
                <a:alpha val="70000"/>
              </a:schemeClr>
            </a:solidFill>
          </p:spPr>
          <p:txBody>
            <a:bodyPr wrap="square" rtlCol="0">
              <a:spAutoFit/>
            </a:bodyPr>
            <a:lstStyle/>
            <a:p>
              <a:pPr algn="ctr"/>
              <a:r>
                <a:rPr lang="en-US" sz="1600" b="1" dirty="0">
                  <a:latin typeface="Futura Std Condensed" pitchFamily="34" charset="0"/>
                </a:rPr>
                <a:t>Transportation</a:t>
              </a:r>
            </a:p>
          </p:txBody>
        </p:sp>
      </p:grpSp>
      <p:grpSp>
        <p:nvGrpSpPr>
          <p:cNvPr id="38" name="Group 37"/>
          <p:cNvGrpSpPr/>
          <p:nvPr/>
        </p:nvGrpSpPr>
        <p:grpSpPr>
          <a:xfrm>
            <a:off x="914400" y="4927796"/>
            <a:ext cx="1750053" cy="1461019"/>
            <a:chOff x="914400" y="4927796"/>
            <a:chExt cx="1750053" cy="1461019"/>
          </a:xfrm>
        </p:grpSpPr>
        <p:pic>
          <p:nvPicPr>
            <p:cNvPr id="15"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4927796"/>
              <a:ext cx="1750053" cy="146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998600" y="5715000"/>
              <a:ext cx="1516118" cy="488403"/>
            </a:xfrm>
            <a:prstGeom prst="rect">
              <a:avLst/>
            </a:prstGeom>
            <a:solidFill>
              <a:schemeClr val="bg1">
                <a:alpha val="70000"/>
              </a:schemeClr>
            </a:solidFill>
          </p:spPr>
          <p:txBody>
            <a:bodyPr wrap="square" rtlCol="0">
              <a:spAutoFit/>
            </a:bodyPr>
            <a:lstStyle/>
            <a:p>
              <a:pPr algn="ctr">
                <a:lnSpc>
                  <a:spcPct val="80000"/>
                </a:lnSpc>
              </a:pPr>
              <a:r>
                <a:rPr lang="en-US" sz="1600" b="1" dirty="0">
                  <a:latin typeface="Futura Std Condensed" pitchFamily="34" charset="0"/>
                </a:rPr>
                <a:t>Respect &amp; </a:t>
              </a:r>
            </a:p>
            <a:p>
              <a:pPr algn="ctr">
                <a:lnSpc>
                  <a:spcPct val="80000"/>
                </a:lnSpc>
              </a:pPr>
              <a:r>
                <a:rPr lang="en-US" sz="1600" b="1" dirty="0">
                  <a:latin typeface="Futura Std Condensed" pitchFamily="34" charset="0"/>
                </a:rPr>
                <a:t>Social Inclusion</a:t>
              </a:r>
            </a:p>
          </p:txBody>
        </p:sp>
      </p:grpSp>
      <p:grpSp>
        <p:nvGrpSpPr>
          <p:cNvPr id="6" name="Group 5"/>
          <p:cNvGrpSpPr/>
          <p:nvPr/>
        </p:nvGrpSpPr>
        <p:grpSpPr>
          <a:xfrm>
            <a:off x="4724400" y="3240874"/>
            <a:ext cx="1509121" cy="1483526"/>
            <a:chOff x="319679" y="3362304"/>
            <a:chExt cx="1509121" cy="1483526"/>
          </a:xfrm>
        </p:grpSpPr>
        <p:pic>
          <p:nvPicPr>
            <p:cNvPr id="16"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434" y="3362304"/>
              <a:ext cx="1488366" cy="148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319679" y="3474230"/>
              <a:ext cx="1509121" cy="338554"/>
            </a:xfrm>
            <a:prstGeom prst="rect">
              <a:avLst/>
            </a:prstGeom>
            <a:solidFill>
              <a:schemeClr val="bg1">
                <a:alpha val="70000"/>
              </a:schemeClr>
            </a:solidFill>
          </p:spPr>
          <p:txBody>
            <a:bodyPr wrap="square" rtlCol="0">
              <a:spAutoFit/>
            </a:bodyPr>
            <a:lstStyle/>
            <a:p>
              <a:pPr algn="ctr"/>
              <a:r>
                <a:rPr lang="en-US" sz="1600" b="1" dirty="0">
                  <a:latin typeface="Futura Std Condensed" pitchFamily="34" charset="0"/>
                </a:rPr>
                <a:t>Housing</a:t>
              </a:r>
            </a:p>
          </p:txBody>
        </p:sp>
      </p:grpSp>
      <p:grpSp>
        <p:nvGrpSpPr>
          <p:cNvPr id="9" name="Group 8"/>
          <p:cNvGrpSpPr/>
          <p:nvPr/>
        </p:nvGrpSpPr>
        <p:grpSpPr>
          <a:xfrm>
            <a:off x="6543496" y="3235878"/>
            <a:ext cx="1571209" cy="1488522"/>
            <a:chOff x="5816547" y="4922030"/>
            <a:chExt cx="1571209" cy="1488522"/>
          </a:xfrm>
        </p:grpSpPr>
        <p:pic>
          <p:nvPicPr>
            <p:cNvPr id="24"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0985" y="4922030"/>
              <a:ext cx="1488522" cy="148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5816547" y="5733163"/>
              <a:ext cx="1571209" cy="338554"/>
            </a:xfrm>
            <a:prstGeom prst="rect">
              <a:avLst/>
            </a:prstGeom>
            <a:solidFill>
              <a:schemeClr val="bg1">
                <a:alpha val="70000"/>
              </a:schemeClr>
            </a:solidFill>
          </p:spPr>
          <p:txBody>
            <a:bodyPr wrap="square" rtlCol="0">
              <a:spAutoFit/>
            </a:bodyPr>
            <a:lstStyle/>
            <a:p>
              <a:pPr algn="ctr"/>
              <a:r>
                <a:rPr lang="en-US" sz="1600" b="1" dirty="0">
                  <a:latin typeface="Futura Std Condensed" pitchFamily="34" charset="0"/>
                </a:rPr>
                <a:t>Social Participation</a:t>
              </a:r>
            </a:p>
          </p:txBody>
        </p:sp>
      </p:grpSp>
      <p:grpSp>
        <p:nvGrpSpPr>
          <p:cNvPr id="10" name="Group 9"/>
          <p:cNvGrpSpPr/>
          <p:nvPr/>
        </p:nvGrpSpPr>
        <p:grpSpPr>
          <a:xfrm>
            <a:off x="4648200" y="4943234"/>
            <a:ext cx="1641022" cy="1533766"/>
            <a:chOff x="7121978" y="3292954"/>
            <a:chExt cx="1641022" cy="1533766"/>
          </a:xfrm>
        </p:grpSpPr>
        <p:pic>
          <p:nvPicPr>
            <p:cNvPr id="25"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1978" y="3292954"/>
              <a:ext cx="1635951" cy="153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7169603" y="4153873"/>
              <a:ext cx="1593397" cy="486287"/>
            </a:xfrm>
            <a:prstGeom prst="rect">
              <a:avLst/>
            </a:prstGeom>
            <a:solidFill>
              <a:schemeClr val="bg1">
                <a:alpha val="70000"/>
              </a:schemeClr>
            </a:solidFill>
          </p:spPr>
          <p:txBody>
            <a:bodyPr wrap="square" rtlCol="0">
              <a:spAutoFit/>
            </a:bodyPr>
            <a:lstStyle/>
            <a:p>
              <a:pPr algn="ctr">
                <a:lnSpc>
                  <a:spcPct val="80000"/>
                </a:lnSpc>
              </a:pPr>
              <a:r>
                <a:rPr lang="en-US" sz="1600" b="1" dirty="0">
                  <a:latin typeface="Futura Std Condensed" pitchFamily="34" charset="0"/>
                </a:rPr>
                <a:t>Communication</a:t>
              </a:r>
              <a:br>
                <a:rPr lang="en-US" sz="1600" b="1" dirty="0">
                  <a:latin typeface="Futura Std Condensed" pitchFamily="34" charset="0"/>
                </a:rPr>
              </a:br>
              <a:r>
                <a:rPr lang="en-US" sz="1600" b="1" dirty="0">
                  <a:latin typeface="Futura Std Condensed" pitchFamily="34" charset="0"/>
                </a:rPr>
                <a:t>&amp; Information</a:t>
              </a:r>
            </a:p>
          </p:txBody>
        </p:sp>
      </p:grpSp>
      <p:sp>
        <p:nvSpPr>
          <p:cNvPr id="2" name="TextBox 1"/>
          <p:cNvSpPr txBox="1"/>
          <p:nvPr/>
        </p:nvSpPr>
        <p:spPr>
          <a:xfrm>
            <a:off x="609600" y="1295400"/>
            <a:ext cx="7820024" cy="1323439"/>
          </a:xfrm>
          <a:prstGeom prst="rect">
            <a:avLst/>
          </a:prstGeom>
          <a:noFill/>
        </p:spPr>
        <p:txBody>
          <a:bodyPr wrap="square" rtlCol="0">
            <a:spAutoFit/>
          </a:bodyPr>
          <a:lstStyle/>
          <a:p>
            <a:pPr algn="ctr"/>
            <a:r>
              <a:rPr lang="en-US" sz="8000" dirty="0">
                <a:latin typeface="Gill Sans Ultra Bold Condensed" panose="020B0A06020104020203" pitchFamily="34" charset="0"/>
              </a:rPr>
              <a:t>8 LIFE ELEMENTS</a:t>
            </a:r>
          </a:p>
        </p:txBody>
      </p:sp>
      <p:sp>
        <p:nvSpPr>
          <p:cNvPr id="22" name="TextBox 21"/>
          <p:cNvSpPr txBox="1"/>
          <p:nvPr/>
        </p:nvSpPr>
        <p:spPr>
          <a:xfrm>
            <a:off x="950886" y="2441203"/>
            <a:ext cx="7242228" cy="369332"/>
          </a:xfrm>
          <a:prstGeom prst="rect">
            <a:avLst/>
          </a:prstGeom>
          <a:solidFill>
            <a:schemeClr val="tx1"/>
          </a:solidFill>
          <a:ln w="19050">
            <a:solidFill>
              <a:srgbClr val="FF6C2F"/>
            </a:solidFill>
          </a:ln>
        </p:spPr>
        <p:txBody>
          <a:bodyPr wrap="square" rtlCol="0">
            <a:spAutoFit/>
          </a:bodyPr>
          <a:lstStyle/>
          <a:p>
            <a:pPr algn="ctr"/>
            <a:r>
              <a:rPr lang="en-US" spc="600" dirty="0">
                <a:solidFill>
                  <a:schemeClr val="bg1"/>
                </a:solidFill>
                <a:latin typeface="Gill Sans MT" panose="020B0502020104020203" pitchFamily="34" charset="0"/>
              </a:rPr>
              <a:t>FOR AN AGE-FRIENDLY COMMUNITY</a:t>
            </a:r>
          </a:p>
        </p:txBody>
      </p:sp>
      <p:sp>
        <p:nvSpPr>
          <p:cNvPr id="20" name="Oval 19"/>
          <p:cNvSpPr/>
          <p:nvPr/>
        </p:nvSpPr>
        <p:spPr>
          <a:xfrm>
            <a:off x="4765438" y="3259924"/>
            <a:ext cx="1463040" cy="1463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5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liance_slide_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alliance_slide_background</Template>
  <TotalTime>1852</TotalTime>
  <Words>668</Words>
  <Application>Microsoft Office PowerPoint</Application>
  <PresentationFormat>On-screen Show (4:3)</PresentationFormat>
  <Paragraphs>84</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vt:lpstr>
      <vt:lpstr>Futura Std Condensed</vt:lpstr>
      <vt:lpstr>Gill Sans MT</vt:lpstr>
      <vt:lpstr>Gill Sans Ultra Bold Condensed</vt:lpstr>
      <vt:lpstr>Wingdings</vt:lpstr>
      <vt:lpstr>alliance_slide_background</vt:lpstr>
      <vt:lpstr>PowerPoint Presentation</vt:lpstr>
      <vt:lpstr>PowerPoint Presentation</vt:lpstr>
      <vt:lpstr>PowerPoint Presentation</vt:lpstr>
      <vt:lpstr>PowerPoint Presentation</vt:lpstr>
      <vt:lpstr>More statistics on over 65</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Peale</dc:creator>
  <cp:lastModifiedBy>Sue Friedman</cp:lastModifiedBy>
  <cp:revision>80</cp:revision>
  <dcterms:created xsi:type="dcterms:W3CDTF">2016-08-10T13:24:43Z</dcterms:created>
  <dcterms:modified xsi:type="dcterms:W3CDTF">2023-05-10T21:42:24Z</dcterms:modified>
</cp:coreProperties>
</file>