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1" r:id="rId2"/>
    <p:sldId id="323" r:id="rId3"/>
    <p:sldId id="322" r:id="rId4"/>
    <p:sldId id="383" r:id="rId5"/>
    <p:sldId id="387" r:id="rId6"/>
    <p:sldId id="273" r:id="rId7"/>
    <p:sldId id="313" r:id="rId8"/>
    <p:sldId id="388" r:id="rId9"/>
    <p:sldId id="315" r:id="rId10"/>
    <p:sldId id="384" r:id="rId11"/>
    <p:sldId id="306" r:id="rId12"/>
    <p:sldId id="316" r:id="rId13"/>
    <p:sldId id="385" r:id="rId14"/>
    <p:sldId id="386" r:id="rId15"/>
    <p:sldId id="318" r:id="rId16"/>
    <p:sldId id="305" r:id="rId17"/>
    <p:sldId id="307"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7978909485143"/>
          <c:y val="0"/>
          <c:w val="0.76407571126001017"/>
          <c:h val="0.77813800073298311"/>
        </c:manualLayout>
      </c:layout>
      <c:barChart>
        <c:barDir val="bar"/>
        <c:grouping val="clustered"/>
        <c:varyColors val="0"/>
        <c:ser>
          <c:idx val="0"/>
          <c:order val="0"/>
          <c:tx>
            <c:strRef>
              <c:f>Sheet1!$B$1</c:f>
              <c:strCache>
                <c:ptCount val="1"/>
                <c:pt idx="0">
                  <c:v>Staffing</c:v>
                </c:pt>
              </c:strCache>
            </c:strRef>
          </c:tx>
          <c:spPr>
            <a:solidFill>
              <a:srgbClr val="0070C0"/>
            </a:solidFill>
            <a:ln>
              <a:solidFill>
                <a:schemeClr val="bg1"/>
              </a:solidFill>
            </a:ln>
            <a:effectLst>
              <a:innerShdw blurRad="63500" dist="50800" dir="13500000">
                <a:prstClr val="black">
                  <a:alpha val="50000"/>
                </a:prstClr>
              </a:innerShdw>
            </a:effectLst>
            <a:scene3d>
              <a:camera prst="orthographicFront">
                <a:rot lat="0" lon="0" rev="0"/>
              </a:camera>
              <a:lightRig rig="threePt" dir="tl"/>
            </a:scene3d>
            <a:sp3d prstMaterial="plastic">
              <a:bevelT w="0" h="0"/>
            </a:sp3d>
          </c:spPr>
          <c:invertIfNegative val="0"/>
          <c:dPt>
            <c:idx val="3"/>
            <c:invertIfNegative val="0"/>
            <c:bubble3D val="0"/>
            <c:extLst>
              <c:ext xmlns:c16="http://schemas.microsoft.com/office/drawing/2014/chart" uri="{C3380CC4-5D6E-409C-BE32-E72D297353CC}">
                <c16:uniqueId val="{00000001-6D60-48B7-9DE4-45FD2A8D700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Constitutional Law</c:v>
                </c:pt>
                <c:pt idx="1">
                  <c:v>CIT</c:v>
                </c:pt>
              </c:strCache>
            </c:strRef>
          </c:cat>
          <c:val>
            <c:numRef>
              <c:f>Sheet1!$B$2:$B$3</c:f>
              <c:numCache>
                <c:formatCode>General</c:formatCode>
                <c:ptCount val="2"/>
                <c:pt idx="0">
                  <c:v>152</c:v>
                </c:pt>
                <c:pt idx="1">
                  <c:v>152</c:v>
                </c:pt>
              </c:numCache>
            </c:numRef>
          </c:val>
          <c:extLst>
            <c:ext xmlns:c16="http://schemas.microsoft.com/office/drawing/2014/chart" uri="{C3380CC4-5D6E-409C-BE32-E72D297353CC}">
              <c16:uniqueId val="{00000000-577B-4A9A-BE7C-5BA0A6E56A6D}"/>
            </c:ext>
          </c:extLst>
        </c:ser>
        <c:ser>
          <c:idx val="1"/>
          <c:order val="1"/>
          <c:tx>
            <c:strRef>
              <c:f>Sheet1!$C$1</c:f>
              <c:strCache>
                <c:ptCount val="1"/>
                <c:pt idx="0">
                  <c:v>Trained</c:v>
                </c:pt>
              </c:strCache>
            </c:strRef>
          </c:tx>
          <c:spPr>
            <a:solidFill>
              <a:srgbClr val="FF0000"/>
            </a:solidFill>
            <a:ln w="9525" cap="rnd" cmpd="sng" algn="ctr">
              <a:solidFill>
                <a:schemeClr val="bg1"/>
              </a:solidFill>
              <a:prstDash val="solid"/>
            </a:ln>
            <a:effectLst>
              <a:innerShdw blurRad="63500" dist="508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Constitutional Law</c:v>
                </c:pt>
                <c:pt idx="1">
                  <c:v>CIT</c:v>
                </c:pt>
              </c:strCache>
            </c:strRef>
          </c:cat>
          <c:val>
            <c:numRef>
              <c:f>Sheet1!$C$2:$C$3</c:f>
              <c:numCache>
                <c:formatCode>General</c:formatCode>
                <c:ptCount val="2"/>
                <c:pt idx="0">
                  <c:v>120</c:v>
                </c:pt>
                <c:pt idx="1">
                  <c:v>124</c:v>
                </c:pt>
              </c:numCache>
            </c:numRef>
          </c:val>
          <c:extLst>
            <c:ext xmlns:c16="http://schemas.microsoft.com/office/drawing/2014/chart" uri="{C3380CC4-5D6E-409C-BE32-E72D297353CC}">
              <c16:uniqueId val="{00000001-577B-4A9A-BE7C-5BA0A6E56A6D}"/>
            </c:ext>
          </c:extLst>
        </c:ser>
        <c:dLbls>
          <c:showLegendKey val="0"/>
          <c:showVal val="0"/>
          <c:showCatName val="0"/>
          <c:showSerName val="0"/>
          <c:showPercent val="0"/>
          <c:showBubbleSize val="0"/>
        </c:dLbls>
        <c:gapWidth val="182"/>
        <c:axId val="604743416"/>
        <c:axId val="604744400"/>
      </c:barChart>
      <c:catAx>
        <c:axId val="604743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4744400"/>
        <c:crosses val="autoZero"/>
        <c:auto val="1"/>
        <c:lblAlgn val="ctr"/>
        <c:lblOffset val="100"/>
        <c:noMultiLvlLbl val="0"/>
      </c:catAx>
      <c:valAx>
        <c:axId val="604744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4743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CEAAE-41D4-4E94-A085-E3D42BCE41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806508-FDC4-4183-86F4-6A1B0AC6432E}">
      <dgm:prSet phldrT="[Text]"/>
      <dgm:spPr>
        <a:solidFill>
          <a:srgbClr val="FFFF99"/>
        </a:solidFill>
      </dgm:spPr>
      <dgm:t>
        <a:bodyPr/>
        <a:lstStyle/>
        <a:p>
          <a:r>
            <a:rPr lang="en-US" dirty="0">
              <a:solidFill>
                <a:schemeClr val="bg1"/>
              </a:solidFill>
            </a:rPr>
            <a:t>ECC Patch to Hotline</a:t>
          </a:r>
        </a:p>
      </dgm:t>
    </dgm:pt>
    <dgm:pt modelId="{C1584AE6-720C-4E07-A6F5-FFC42E183CA7}" type="parTrans" cxnId="{878D3B62-3422-4906-AF78-681293FD9093}">
      <dgm:prSet/>
      <dgm:spPr/>
      <dgm:t>
        <a:bodyPr/>
        <a:lstStyle/>
        <a:p>
          <a:endParaRPr lang="en-US"/>
        </a:p>
      </dgm:t>
    </dgm:pt>
    <dgm:pt modelId="{F6F69269-6641-4EAC-BC23-C82752B0A39C}" type="sibTrans" cxnId="{878D3B62-3422-4906-AF78-681293FD9093}">
      <dgm:prSet/>
      <dgm:spPr/>
      <dgm:t>
        <a:bodyPr/>
        <a:lstStyle/>
        <a:p>
          <a:endParaRPr lang="en-US"/>
        </a:p>
      </dgm:t>
    </dgm:pt>
    <dgm:pt modelId="{ED13C24F-9B21-4630-A6A2-9FDD0E265EF5}">
      <dgm:prSet phldrT="[Text]"/>
      <dgm:spPr>
        <a:solidFill>
          <a:srgbClr val="DC2424"/>
        </a:solidFill>
      </dgm:spPr>
      <dgm:t>
        <a:bodyPr/>
        <a:lstStyle/>
        <a:p>
          <a:r>
            <a:rPr lang="en-US" u="sng" dirty="0"/>
            <a:t>Crisis Call</a:t>
          </a:r>
        </a:p>
        <a:p>
          <a:r>
            <a:rPr lang="en-US" u="none" dirty="0"/>
            <a:t>Screening Process</a:t>
          </a:r>
        </a:p>
      </dgm:t>
    </dgm:pt>
    <dgm:pt modelId="{90F5BE65-48A3-4246-B343-428F3D910FE8}" type="parTrans" cxnId="{03EB4B4D-0EB0-4BC8-9F4F-BE9EE7222F73}">
      <dgm:prSet/>
      <dgm:spPr/>
      <dgm:t>
        <a:bodyPr/>
        <a:lstStyle/>
        <a:p>
          <a:endParaRPr lang="en-US"/>
        </a:p>
      </dgm:t>
    </dgm:pt>
    <dgm:pt modelId="{5C3CB2D5-09CC-4A93-B0D2-5BC21CDF0BEE}" type="sibTrans" cxnId="{03EB4B4D-0EB0-4BC8-9F4F-BE9EE7222F73}">
      <dgm:prSet/>
      <dgm:spPr/>
      <dgm:t>
        <a:bodyPr/>
        <a:lstStyle/>
        <a:p>
          <a:endParaRPr lang="en-US"/>
        </a:p>
      </dgm:t>
    </dgm:pt>
    <dgm:pt modelId="{0C39F428-CC65-4F70-BC72-98EE42B9DE89}">
      <dgm:prSet phldrT="[Text]"/>
      <dgm:spPr>
        <a:solidFill>
          <a:srgbClr val="92D050"/>
        </a:solidFill>
      </dgm:spPr>
      <dgm:t>
        <a:bodyPr/>
        <a:lstStyle/>
        <a:p>
          <a:pPr algn="ctr"/>
          <a:r>
            <a:rPr lang="en-US" u="sng" dirty="0">
              <a:solidFill>
                <a:schemeClr val="bg1"/>
              </a:solidFill>
            </a:rPr>
            <a:t>Services Provided</a:t>
          </a:r>
        </a:p>
        <a:p>
          <a:pPr algn="l"/>
          <a:r>
            <a:rPr lang="en-US" dirty="0">
              <a:solidFill>
                <a:schemeClr val="bg1"/>
              </a:solidFill>
            </a:rPr>
            <a:t>1) Transported to Facility</a:t>
          </a:r>
        </a:p>
        <a:p>
          <a:pPr algn="l"/>
          <a:r>
            <a:rPr lang="en-US" dirty="0">
              <a:solidFill>
                <a:schemeClr val="bg1"/>
              </a:solidFill>
            </a:rPr>
            <a:t>2) Deferral to Social/Health Program</a:t>
          </a:r>
        </a:p>
      </dgm:t>
    </dgm:pt>
    <dgm:pt modelId="{6151E7C2-E832-436F-AA0A-35A7FC5FB231}" type="parTrans" cxnId="{919929F3-201D-4678-9048-6E57CC09ECE4}">
      <dgm:prSet/>
      <dgm:spPr/>
      <dgm:t>
        <a:bodyPr/>
        <a:lstStyle/>
        <a:p>
          <a:endParaRPr lang="en-US"/>
        </a:p>
      </dgm:t>
    </dgm:pt>
    <dgm:pt modelId="{6ADEF457-573B-4E0C-9B99-ECAEB7F909A7}" type="sibTrans" cxnId="{919929F3-201D-4678-9048-6E57CC09ECE4}">
      <dgm:prSet/>
      <dgm:spPr/>
      <dgm:t>
        <a:bodyPr/>
        <a:lstStyle/>
        <a:p>
          <a:endParaRPr lang="en-US"/>
        </a:p>
      </dgm:t>
    </dgm:pt>
    <dgm:pt modelId="{088417FC-CA1F-4266-8BDE-DC8D2B46FC16}">
      <dgm:prSet phldrT="[Text]"/>
      <dgm:spPr>
        <a:solidFill>
          <a:srgbClr val="FFFF99"/>
        </a:solidFill>
      </dgm:spPr>
      <dgm:t>
        <a:bodyPr/>
        <a:lstStyle/>
        <a:p>
          <a:pPr algn="ctr"/>
          <a:r>
            <a:rPr lang="en-US" u="sng" dirty="0">
              <a:solidFill>
                <a:schemeClr val="bg1"/>
              </a:solidFill>
            </a:rPr>
            <a:t>Crisis Response Team Dispatched</a:t>
          </a:r>
        </a:p>
        <a:p>
          <a:pPr algn="l"/>
          <a:r>
            <a:rPr lang="en-US" dirty="0">
              <a:solidFill>
                <a:schemeClr val="bg1"/>
              </a:solidFill>
            </a:rPr>
            <a:t>1) Mental Health Worker</a:t>
          </a:r>
        </a:p>
        <a:p>
          <a:pPr algn="l"/>
          <a:r>
            <a:rPr lang="en-US" dirty="0">
              <a:solidFill>
                <a:schemeClr val="bg1"/>
              </a:solidFill>
            </a:rPr>
            <a:t>2) Social Services</a:t>
          </a:r>
        </a:p>
        <a:p>
          <a:pPr algn="l"/>
          <a:r>
            <a:rPr lang="en-US" dirty="0">
              <a:solidFill>
                <a:schemeClr val="bg1"/>
              </a:solidFill>
            </a:rPr>
            <a:t>3) Rescue</a:t>
          </a:r>
        </a:p>
      </dgm:t>
    </dgm:pt>
    <dgm:pt modelId="{14F89AB0-9443-4AFF-91E3-BB4F302AAA79}" type="parTrans" cxnId="{B45FD843-E979-44C6-AFAC-E8113F2C17C1}">
      <dgm:prSet/>
      <dgm:spPr/>
      <dgm:t>
        <a:bodyPr/>
        <a:lstStyle/>
        <a:p>
          <a:endParaRPr lang="en-US"/>
        </a:p>
      </dgm:t>
    </dgm:pt>
    <dgm:pt modelId="{06C6517D-58B4-448C-930C-AE2F3CC8C3C9}" type="sibTrans" cxnId="{B45FD843-E979-44C6-AFAC-E8113F2C17C1}">
      <dgm:prSet/>
      <dgm:spPr/>
      <dgm:t>
        <a:bodyPr/>
        <a:lstStyle/>
        <a:p>
          <a:endParaRPr lang="en-US"/>
        </a:p>
      </dgm:t>
    </dgm:pt>
    <dgm:pt modelId="{03100B3E-D095-4950-B527-149AA4E9FDEC}">
      <dgm:prSet phldrT="[Text]"/>
      <dgm:spPr>
        <a:solidFill>
          <a:srgbClr val="3D68E3"/>
        </a:solidFill>
      </dgm:spPr>
      <dgm:t>
        <a:bodyPr/>
        <a:lstStyle/>
        <a:p>
          <a:r>
            <a:rPr lang="en-US" u="sng" dirty="0"/>
            <a:t>Public Safety Risk </a:t>
          </a:r>
        </a:p>
        <a:p>
          <a:r>
            <a:rPr lang="en-US" dirty="0"/>
            <a:t>Law Enforcement Renders Situation Safe, Transfers Call to Response Team</a:t>
          </a:r>
        </a:p>
      </dgm:t>
    </dgm:pt>
    <dgm:pt modelId="{FFD03E69-28BE-4B9F-B71A-E09AB6F6CBAB}" type="parTrans" cxnId="{E8FD4CF6-D787-447F-BCDC-4B935C1065E9}">
      <dgm:prSet/>
      <dgm:spPr/>
      <dgm:t>
        <a:bodyPr/>
        <a:lstStyle/>
        <a:p>
          <a:endParaRPr lang="en-US"/>
        </a:p>
      </dgm:t>
    </dgm:pt>
    <dgm:pt modelId="{A54B5F3A-184F-4ECB-BADE-6B2AD842C895}" type="sibTrans" cxnId="{E8FD4CF6-D787-447F-BCDC-4B935C1065E9}">
      <dgm:prSet/>
      <dgm:spPr/>
      <dgm:t>
        <a:bodyPr/>
        <a:lstStyle/>
        <a:p>
          <a:endParaRPr lang="en-US"/>
        </a:p>
      </dgm:t>
    </dgm:pt>
    <dgm:pt modelId="{E22287E8-7FA6-4A33-88FC-710A6CFEEB24}">
      <dgm:prSet phldrT="[Text]"/>
      <dgm:spPr>
        <a:solidFill>
          <a:srgbClr val="92D050"/>
        </a:solidFill>
      </dgm:spPr>
      <dgm:t>
        <a:bodyPr/>
        <a:lstStyle/>
        <a:p>
          <a:r>
            <a:rPr lang="en-US" dirty="0">
              <a:solidFill>
                <a:schemeClr val="bg1"/>
              </a:solidFill>
            </a:rPr>
            <a:t>Incident Resolved</a:t>
          </a:r>
        </a:p>
      </dgm:t>
    </dgm:pt>
    <dgm:pt modelId="{6C1E8DCD-2EC8-4A5B-97B3-708256D8FCB8}" type="parTrans" cxnId="{7F723383-F2BC-4752-BB43-67BD47D2A634}">
      <dgm:prSet/>
      <dgm:spPr/>
      <dgm:t>
        <a:bodyPr/>
        <a:lstStyle/>
        <a:p>
          <a:endParaRPr lang="en-US"/>
        </a:p>
      </dgm:t>
    </dgm:pt>
    <dgm:pt modelId="{5EFBE91D-9B55-4D70-B735-1A7C2E97279A}" type="sibTrans" cxnId="{7F723383-F2BC-4752-BB43-67BD47D2A634}">
      <dgm:prSet/>
      <dgm:spPr/>
      <dgm:t>
        <a:bodyPr/>
        <a:lstStyle/>
        <a:p>
          <a:endParaRPr lang="en-US"/>
        </a:p>
      </dgm:t>
    </dgm:pt>
    <dgm:pt modelId="{0F00440C-65C3-48C0-B8AE-D9A3896FF26C}" type="pres">
      <dgm:prSet presAssocID="{3DECEAAE-41D4-4E94-A085-E3D42BCE411F}" presName="diagram" presStyleCnt="0">
        <dgm:presLayoutVars>
          <dgm:dir/>
          <dgm:resizeHandles val="exact"/>
        </dgm:presLayoutVars>
      </dgm:prSet>
      <dgm:spPr/>
      <dgm:t>
        <a:bodyPr/>
        <a:lstStyle/>
        <a:p>
          <a:endParaRPr lang="en-US"/>
        </a:p>
      </dgm:t>
    </dgm:pt>
    <dgm:pt modelId="{B3C71F53-D4F8-4B62-8E48-6AD0B2AA72C1}" type="pres">
      <dgm:prSet presAssocID="{59806508-FDC4-4183-86F4-6A1B0AC6432E}" presName="node" presStyleLbl="node1" presStyleIdx="0" presStyleCnt="6" custScaleX="33886" custScaleY="11005" custLinFactNeighborX="-9919" custLinFactNeighborY="15542">
        <dgm:presLayoutVars>
          <dgm:bulletEnabled val="1"/>
        </dgm:presLayoutVars>
      </dgm:prSet>
      <dgm:spPr/>
      <dgm:t>
        <a:bodyPr/>
        <a:lstStyle/>
        <a:p>
          <a:endParaRPr lang="en-US"/>
        </a:p>
      </dgm:t>
    </dgm:pt>
    <dgm:pt modelId="{E7D39C32-7E69-4F22-896F-BBE6FF2DC208}" type="pres">
      <dgm:prSet presAssocID="{F6F69269-6641-4EAC-BC23-C82752B0A39C}" presName="sibTrans" presStyleCnt="0"/>
      <dgm:spPr/>
    </dgm:pt>
    <dgm:pt modelId="{470FAD14-10D2-4F72-A59E-4544FA225446}" type="pres">
      <dgm:prSet presAssocID="{ED13C24F-9B21-4630-A6A2-9FDD0E265EF5}" presName="node" presStyleLbl="node1" presStyleIdx="1" presStyleCnt="6" custScaleX="33886" custScaleY="11118" custLinFactNeighborX="-23707" custLinFactNeighborY="-1839">
        <dgm:presLayoutVars>
          <dgm:bulletEnabled val="1"/>
        </dgm:presLayoutVars>
      </dgm:prSet>
      <dgm:spPr/>
      <dgm:t>
        <a:bodyPr/>
        <a:lstStyle/>
        <a:p>
          <a:endParaRPr lang="en-US"/>
        </a:p>
      </dgm:t>
    </dgm:pt>
    <dgm:pt modelId="{29AB3A2B-937E-462B-98E6-5B17223A8600}" type="pres">
      <dgm:prSet presAssocID="{5C3CB2D5-09CC-4A93-B0D2-5BC21CDF0BEE}" presName="sibTrans" presStyleCnt="0"/>
      <dgm:spPr/>
    </dgm:pt>
    <dgm:pt modelId="{98DE340C-3F40-40BE-ABD5-5C8173503DA9}" type="pres">
      <dgm:prSet presAssocID="{0C39F428-CC65-4F70-BC72-98EE42B9DE89}" presName="node" presStyleLbl="node1" presStyleIdx="2" presStyleCnt="6" custScaleX="33886" custScaleY="21335" custLinFactNeighborX="51633" custLinFactNeighborY="16141">
        <dgm:presLayoutVars>
          <dgm:bulletEnabled val="1"/>
        </dgm:presLayoutVars>
      </dgm:prSet>
      <dgm:spPr/>
      <dgm:t>
        <a:bodyPr/>
        <a:lstStyle/>
        <a:p>
          <a:endParaRPr lang="en-US"/>
        </a:p>
      </dgm:t>
    </dgm:pt>
    <dgm:pt modelId="{3D5458C4-DEE4-4BC6-AF5D-D176DC1F5C6D}" type="pres">
      <dgm:prSet presAssocID="{6ADEF457-573B-4E0C-9B99-ECAEB7F909A7}" presName="sibTrans" presStyleCnt="0"/>
      <dgm:spPr/>
    </dgm:pt>
    <dgm:pt modelId="{B035044F-76BF-46CD-9E15-68462498B8BD}" type="pres">
      <dgm:prSet presAssocID="{088417FC-CA1F-4266-8BDE-DC8D2B46FC16}" presName="node" presStyleLbl="node1" presStyleIdx="3" presStyleCnt="6" custScaleX="33886" custScaleY="17730" custLinFactNeighborX="7835" custLinFactNeighborY="-13370">
        <dgm:presLayoutVars>
          <dgm:bulletEnabled val="1"/>
        </dgm:presLayoutVars>
      </dgm:prSet>
      <dgm:spPr/>
      <dgm:t>
        <a:bodyPr/>
        <a:lstStyle/>
        <a:p>
          <a:endParaRPr lang="en-US"/>
        </a:p>
      </dgm:t>
    </dgm:pt>
    <dgm:pt modelId="{D9789CA8-EE42-4C6C-A69E-0CA5D773B671}" type="pres">
      <dgm:prSet presAssocID="{06C6517D-58B4-448C-930C-AE2F3CC8C3C9}" presName="sibTrans" presStyleCnt="0"/>
      <dgm:spPr/>
    </dgm:pt>
    <dgm:pt modelId="{9033A992-EB07-4DE6-81FC-A15B84F5EE43}" type="pres">
      <dgm:prSet presAssocID="{03100B3E-D095-4950-B527-149AA4E9FDEC}" presName="node" presStyleLbl="node1" presStyleIdx="4" presStyleCnt="6" custScaleX="28741" custScaleY="19124" custLinFactNeighborX="19032" custLinFactNeighborY="-35942">
        <dgm:presLayoutVars>
          <dgm:bulletEnabled val="1"/>
        </dgm:presLayoutVars>
      </dgm:prSet>
      <dgm:spPr/>
      <dgm:t>
        <a:bodyPr/>
        <a:lstStyle/>
        <a:p>
          <a:endParaRPr lang="en-US"/>
        </a:p>
      </dgm:t>
    </dgm:pt>
    <dgm:pt modelId="{6B5C4FBF-F077-418A-9695-FD222A913B61}" type="pres">
      <dgm:prSet presAssocID="{A54B5F3A-184F-4ECB-BADE-6B2AD842C895}" presName="sibTrans" presStyleCnt="0"/>
      <dgm:spPr/>
    </dgm:pt>
    <dgm:pt modelId="{F7CA0DFD-327D-4E8A-BFFD-567D210D26E9}" type="pres">
      <dgm:prSet presAssocID="{E22287E8-7FA6-4A33-88FC-710A6CFEEB24}" presName="node" presStyleLbl="node1" presStyleIdx="5" presStyleCnt="6" custScaleX="33886" custScaleY="11005" custLinFactNeighborX="-21723" custLinFactNeighborY="-120">
        <dgm:presLayoutVars>
          <dgm:bulletEnabled val="1"/>
        </dgm:presLayoutVars>
      </dgm:prSet>
      <dgm:spPr/>
      <dgm:t>
        <a:bodyPr/>
        <a:lstStyle/>
        <a:p>
          <a:endParaRPr lang="en-US"/>
        </a:p>
      </dgm:t>
    </dgm:pt>
  </dgm:ptLst>
  <dgm:cxnLst>
    <dgm:cxn modelId="{919929F3-201D-4678-9048-6E57CC09ECE4}" srcId="{3DECEAAE-41D4-4E94-A085-E3D42BCE411F}" destId="{0C39F428-CC65-4F70-BC72-98EE42B9DE89}" srcOrd="2" destOrd="0" parTransId="{6151E7C2-E832-436F-AA0A-35A7FC5FB231}" sibTransId="{6ADEF457-573B-4E0C-9B99-ECAEB7F909A7}"/>
    <dgm:cxn modelId="{2AFB1FE4-0D6D-4F97-977A-E8B884D044E1}" type="presOf" srcId="{088417FC-CA1F-4266-8BDE-DC8D2B46FC16}" destId="{B035044F-76BF-46CD-9E15-68462498B8BD}" srcOrd="0" destOrd="0" presId="urn:microsoft.com/office/officeart/2005/8/layout/default"/>
    <dgm:cxn modelId="{3F8B5B96-8D3F-4663-AA46-0BA41C230F1E}" type="presOf" srcId="{3DECEAAE-41D4-4E94-A085-E3D42BCE411F}" destId="{0F00440C-65C3-48C0-B8AE-D9A3896FF26C}" srcOrd="0" destOrd="0" presId="urn:microsoft.com/office/officeart/2005/8/layout/default"/>
    <dgm:cxn modelId="{EB5DADC7-72F3-47AC-BE5E-BBFB50154D6B}" type="presOf" srcId="{0C39F428-CC65-4F70-BC72-98EE42B9DE89}" destId="{98DE340C-3F40-40BE-ABD5-5C8173503DA9}" srcOrd="0" destOrd="0" presId="urn:microsoft.com/office/officeart/2005/8/layout/default"/>
    <dgm:cxn modelId="{BF2CF713-04DC-40B4-A6C7-223F55E94A6A}" type="presOf" srcId="{ED13C24F-9B21-4630-A6A2-9FDD0E265EF5}" destId="{470FAD14-10D2-4F72-A59E-4544FA225446}" srcOrd="0" destOrd="0" presId="urn:microsoft.com/office/officeart/2005/8/layout/default"/>
    <dgm:cxn modelId="{878D3B62-3422-4906-AF78-681293FD9093}" srcId="{3DECEAAE-41D4-4E94-A085-E3D42BCE411F}" destId="{59806508-FDC4-4183-86F4-6A1B0AC6432E}" srcOrd="0" destOrd="0" parTransId="{C1584AE6-720C-4E07-A6F5-FFC42E183CA7}" sibTransId="{F6F69269-6641-4EAC-BC23-C82752B0A39C}"/>
    <dgm:cxn modelId="{E8FD4CF6-D787-447F-BCDC-4B935C1065E9}" srcId="{3DECEAAE-41D4-4E94-A085-E3D42BCE411F}" destId="{03100B3E-D095-4950-B527-149AA4E9FDEC}" srcOrd="4" destOrd="0" parTransId="{FFD03E69-28BE-4B9F-B71A-E09AB6F6CBAB}" sibTransId="{A54B5F3A-184F-4ECB-BADE-6B2AD842C895}"/>
    <dgm:cxn modelId="{60F6D0E1-B713-419B-BB89-D2F5B35336C1}" type="presOf" srcId="{59806508-FDC4-4183-86F4-6A1B0AC6432E}" destId="{B3C71F53-D4F8-4B62-8E48-6AD0B2AA72C1}" srcOrd="0" destOrd="0" presId="urn:microsoft.com/office/officeart/2005/8/layout/default"/>
    <dgm:cxn modelId="{03EB4B4D-0EB0-4BC8-9F4F-BE9EE7222F73}" srcId="{3DECEAAE-41D4-4E94-A085-E3D42BCE411F}" destId="{ED13C24F-9B21-4630-A6A2-9FDD0E265EF5}" srcOrd="1" destOrd="0" parTransId="{90F5BE65-48A3-4246-B343-428F3D910FE8}" sibTransId="{5C3CB2D5-09CC-4A93-B0D2-5BC21CDF0BEE}"/>
    <dgm:cxn modelId="{7F723383-F2BC-4752-BB43-67BD47D2A634}" srcId="{3DECEAAE-41D4-4E94-A085-E3D42BCE411F}" destId="{E22287E8-7FA6-4A33-88FC-710A6CFEEB24}" srcOrd="5" destOrd="0" parTransId="{6C1E8DCD-2EC8-4A5B-97B3-708256D8FCB8}" sibTransId="{5EFBE91D-9B55-4D70-B735-1A7C2E97279A}"/>
    <dgm:cxn modelId="{006C7384-F8A6-4FA8-BED3-C5E2B1085FBC}" type="presOf" srcId="{03100B3E-D095-4950-B527-149AA4E9FDEC}" destId="{9033A992-EB07-4DE6-81FC-A15B84F5EE43}" srcOrd="0" destOrd="0" presId="urn:microsoft.com/office/officeart/2005/8/layout/default"/>
    <dgm:cxn modelId="{B45FD843-E979-44C6-AFAC-E8113F2C17C1}" srcId="{3DECEAAE-41D4-4E94-A085-E3D42BCE411F}" destId="{088417FC-CA1F-4266-8BDE-DC8D2B46FC16}" srcOrd="3" destOrd="0" parTransId="{14F89AB0-9443-4AFF-91E3-BB4F302AAA79}" sibTransId="{06C6517D-58B4-448C-930C-AE2F3CC8C3C9}"/>
    <dgm:cxn modelId="{BE6EAF8B-4D56-4360-9871-76867C9892BD}" type="presOf" srcId="{E22287E8-7FA6-4A33-88FC-710A6CFEEB24}" destId="{F7CA0DFD-327D-4E8A-BFFD-567D210D26E9}" srcOrd="0" destOrd="0" presId="urn:microsoft.com/office/officeart/2005/8/layout/default"/>
    <dgm:cxn modelId="{37B1CF5A-03C8-4C67-9A91-38BBAAF369E1}" type="presParOf" srcId="{0F00440C-65C3-48C0-B8AE-D9A3896FF26C}" destId="{B3C71F53-D4F8-4B62-8E48-6AD0B2AA72C1}" srcOrd="0" destOrd="0" presId="urn:microsoft.com/office/officeart/2005/8/layout/default"/>
    <dgm:cxn modelId="{0FA58335-1B14-4564-9959-6E987F3C66C6}" type="presParOf" srcId="{0F00440C-65C3-48C0-B8AE-D9A3896FF26C}" destId="{E7D39C32-7E69-4F22-896F-BBE6FF2DC208}" srcOrd="1" destOrd="0" presId="urn:microsoft.com/office/officeart/2005/8/layout/default"/>
    <dgm:cxn modelId="{5EE15228-DB45-416B-AAD9-B2CFDA30646F}" type="presParOf" srcId="{0F00440C-65C3-48C0-B8AE-D9A3896FF26C}" destId="{470FAD14-10D2-4F72-A59E-4544FA225446}" srcOrd="2" destOrd="0" presId="urn:microsoft.com/office/officeart/2005/8/layout/default"/>
    <dgm:cxn modelId="{76F7519E-B434-41D7-A33A-B39259C41B2C}" type="presParOf" srcId="{0F00440C-65C3-48C0-B8AE-D9A3896FF26C}" destId="{29AB3A2B-937E-462B-98E6-5B17223A8600}" srcOrd="3" destOrd="0" presId="urn:microsoft.com/office/officeart/2005/8/layout/default"/>
    <dgm:cxn modelId="{063DE25C-12D2-48C4-B423-F45BAFC59C73}" type="presParOf" srcId="{0F00440C-65C3-48C0-B8AE-D9A3896FF26C}" destId="{98DE340C-3F40-40BE-ABD5-5C8173503DA9}" srcOrd="4" destOrd="0" presId="urn:microsoft.com/office/officeart/2005/8/layout/default"/>
    <dgm:cxn modelId="{B9305649-E5DE-4ED2-810B-824E6367AB69}" type="presParOf" srcId="{0F00440C-65C3-48C0-B8AE-D9A3896FF26C}" destId="{3D5458C4-DEE4-4BC6-AF5D-D176DC1F5C6D}" srcOrd="5" destOrd="0" presId="urn:microsoft.com/office/officeart/2005/8/layout/default"/>
    <dgm:cxn modelId="{D06CD916-AAAC-40F3-8BAD-100FE314A4F1}" type="presParOf" srcId="{0F00440C-65C3-48C0-B8AE-D9A3896FF26C}" destId="{B035044F-76BF-46CD-9E15-68462498B8BD}" srcOrd="6" destOrd="0" presId="urn:microsoft.com/office/officeart/2005/8/layout/default"/>
    <dgm:cxn modelId="{CAC23581-1BC9-47F9-9C92-E797CD191B70}" type="presParOf" srcId="{0F00440C-65C3-48C0-B8AE-D9A3896FF26C}" destId="{D9789CA8-EE42-4C6C-A69E-0CA5D773B671}" srcOrd="7" destOrd="0" presId="urn:microsoft.com/office/officeart/2005/8/layout/default"/>
    <dgm:cxn modelId="{08BBEA2C-B2B3-4C04-A5E9-B3F6FD738CA1}" type="presParOf" srcId="{0F00440C-65C3-48C0-B8AE-D9A3896FF26C}" destId="{9033A992-EB07-4DE6-81FC-A15B84F5EE43}" srcOrd="8" destOrd="0" presId="urn:microsoft.com/office/officeart/2005/8/layout/default"/>
    <dgm:cxn modelId="{BCB056D8-7F18-4B2D-B1F4-EB1DF1397A7B}" type="presParOf" srcId="{0F00440C-65C3-48C0-B8AE-D9A3896FF26C}" destId="{6B5C4FBF-F077-418A-9695-FD222A913B61}" srcOrd="9" destOrd="0" presId="urn:microsoft.com/office/officeart/2005/8/layout/default"/>
    <dgm:cxn modelId="{9DDFB840-CFCE-41E1-99B5-42FA59DB7B66}" type="presParOf" srcId="{0F00440C-65C3-48C0-B8AE-D9A3896FF26C}" destId="{F7CA0DFD-327D-4E8A-BFFD-567D210D26E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71F53-D4F8-4B62-8E48-6AD0B2AA72C1}">
      <dsp:nvSpPr>
        <dsp:cNvPr id="0" name=""/>
        <dsp:cNvSpPr/>
      </dsp:nvSpPr>
      <dsp:spPr>
        <a:xfrm>
          <a:off x="123726" y="1133968"/>
          <a:ext cx="3508446" cy="683653"/>
        </a:xfrm>
        <a:prstGeom prst="rect">
          <a:avLst/>
        </a:prstGeom>
        <a:solidFill>
          <a:srgbClr val="FFFF9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ECC Patch to Hotline</a:t>
          </a:r>
        </a:p>
      </dsp:txBody>
      <dsp:txXfrm>
        <a:off x="123726" y="1133968"/>
        <a:ext cx="3508446" cy="683653"/>
      </dsp:txXfrm>
    </dsp:sp>
    <dsp:sp modelId="{470FAD14-10D2-4F72-A59E-4544FA225446}">
      <dsp:nvSpPr>
        <dsp:cNvPr id="0" name=""/>
        <dsp:cNvSpPr/>
      </dsp:nvSpPr>
      <dsp:spPr>
        <a:xfrm>
          <a:off x="3239975" y="50715"/>
          <a:ext cx="3508446" cy="690672"/>
        </a:xfrm>
        <a:prstGeom prst="rect">
          <a:avLst/>
        </a:prstGeom>
        <a:solidFill>
          <a:srgbClr val="DC242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u="sng" kern="1200" dirty="0"/>
            <a:t>Crisis Call</a:t>
          </a:r>
        </a:p>
        <a:p>
          <a:pPr lvl="0" algn="ctr" defTabSz="622300">
            <a:lnSpc>
              <a:spcPct val="90000"/>
            </a:lnSpc>
            <a:spcBef>
              <a:spcPct val="0"/>
            </a:spcBef>
            <a:spcAft>
              <a:spcPct val="35000"/>
            </a:spcAft>
          </a:pPr>
          <a:r>
            <a:rPr lang="en-US" sz="1400" u="none" kern="1200" dirty="0"/>
            <a:t>Screening Process</a:t>
          </a:r>
        </a:p>
      </dsp:txBody>
      <dsp:txXfrm>
        <a:off x="3239975" y="50715"/>
        <a:ext cx="3508446" cy="690672"/>
      </dsp:txXfrm>
    </dsp:sp>
    <dsp:sp modelId="{98DE340C-3F40-40BE-ABD5-5C8173503DA9}">
      <dsp:nvSpPr>
        <dsp:cNvPr id="0" name=""/>
        <dsp:cNvSpPr/>
      </dsp:nvSpPr>
      <dsp:spPr>
        <a:xfrm>
          <a:off x="6496620" y="2893709"/>
          <a:ext cx="3508446" cy="1325373"/>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u="sng" kern="1200" dirty="0">
              <a:solidFill>
                <a:schemeClr val="bg1"/>
              </a:solidFill>
            </a:rPr>
            <a:t>Services Provided</a:t>
          </a:r>
        </a:p>
        <a:p>
          <a:pPr lvl="0" algn="l" defTabSz="622300">
            <a:lnSpc>
              <a:spcPct val="90000"/>
            </a:lnSpc>
            <a:spcBef>
              <a:spcPct val="0"/>
            </a:spcBef>
            <a:spcAft>
              <a:spcPct val="35000"/>
            </a:spcAft>
          </a:pPr>
          <a:r>
            <a:rPr lang="en-US" sz="1400" kern="1200" dirty="0">
              <a:solidFill>
                <a:schemeClr val="bg1"/>
              </a:solidFill>
            </a:rPr>
            <a:t>1) Transported to Facility</a:t>
          </a:r>
        </a:p>
        <a:p>
          <a:pPr lvl="0" algn="l" defTabSz="622300">
            <a:lnSpc>
              <a:spcPct val="90000"/>
            </a:lnSpc>
            <a:spcBef>
              <a:spcPct val="0"/>
            </a:spcBef>
            <a:spcAft>
              <a:spcPct val="35000"/>
            </a:spcAft>
          </a:pPr>
          <a:r>
            <a:rPr lang="en-US" sz="1400" kern="1200" dirty="0">
              <a:solidFill>
                <a:schemeClr val="bg1"/>
              </a:solidFill>
            </a:rPr>
            <a:t>2) Deferral to Social/Health Program</a:t>
          </a:r>
        </a:p>
      </dsp:txBody>
      <dsp:txXfrm>
        <a:off x="6496620" y="2893709"/>
        <a:ext cx="3508446" cy="1325373"/>
      </dsp:txXfrm>
    </dsp:sp>
    <dsp:sp modelId="{B035044F-76BF-46CD-9E15-68462498B8BD}">
      <dsp:nvSpPr>
        <dsp:cNvPr id="0" name=""/>
        <dsp:cNvSpPr/>
      </dsp:nvSpPr>
      <dsp:spPr>
        <a:xfrm>
          <a:off x="6505731" y="1172401"/>
          <a:ext cx="3508446" cy="1101423"/>
        </a:xfrm>
        <a:prstGeom prst="rect">
          <a:avLst/>
        </a:prstGeom>
        <a:solidFill>
          <a:srgbClr val="FFFF9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u="sng" kern="1200" dirty="0">
              <a:solidFill>
                <a:schemeClr val="bg1"/>
              </a:solidFill>
            </a:rPr>
            <a:t>Crisis Response Team Dispatched</a:t>
          </a:r>
        </a:p>
        <a:p>
          <a:pPr lvl="0" algn="l" defTabSz="622300">
            <a:lnSpc>
              <a:spcPct val="90000"/>
            </a:lnSpc>
            <a:spcBef>
              <a:spcPct val="0"/>
            </a:spcBef>
            <a:spcAft>
              <a:spcPct val="35000"/>
            </a:spcAft>
          </a:pPr>
          <a:r>
            <a:rPr lang="en-US" sz="1400" kern="1200" dirty="0">
              <a:solidFill>
                <a:schemeClr val="bg1"/>
              </a:solidFill>
            </a:rPr>
            <a:t>1) Mental Health Worker</a:t>
          </a:r>
        </a:p>
        <a:p>
          <a:pPr lvl="0" algn="l" defTabSz="622300">
            <a:lnSpc>
              <a:spcPct val="90000"/>
            </a:lnSpc>
            <a:spcBef>
              <a:spcPct val="0"/>
            </a:spcBef>
            <a:spcAft>
              <a:spcPct val="35000"/>
            </a:spcAft>
          </a:pPr>
          <a:r>
            <a:rPr lang="en-US" sz="1400" kern="1200" dirty="0">
              <a:solidFill>
                <a:schemeClr val="bg1"/>
              </a:solidFill>
            </a:rPr>
            <a:t>2) Social Services</a:t>
          </a:r>
        </a:p>
        <a:p>
          <a:pPr lvl="0" algn="l" defTabSz="622300">
            <a:lnSpc>
              <a:spcPct val="90000"/>
            </a:lnSpc>
            <a:spcBef>
              <a:spcPct val="0"/>
            </a:spcBef>
            <a:spcAft>
              <a:spcPct val="35000"/>
            </a:spcAft>
          </a:pPr>
          <a:r>
            <a:rPr lang="en-US" sz="1400" kern="1200" dirty="0">
              <a:solidFill>
                <a:schemeClr val="bg1"/>
              </a:solidFill>
            </a:rPr>
            <a:t>3) Rescue</a:t>
          </a:r>
        </a:p>
      </dsp:txBody>
      <dsp:txXfrm>
        <a:off x="6505731" y="1172401"/>
        <a:ext cx="3508446" cy="1101423"/>
      </dsp:txXfrm>
    </dsp:sp>
    <dsp:sp modelId="{9033A992-EB07-4DE6-81FC-A15B84F5EE43}">
      <dsp:nvSpPr>
        <dsp:cNvPr id="0" name=""/>
        <dsp:cNvSpPr/>
      </dsp:nvSpPr>
      <dsp:spPr>
        <a:xfrm>
          <a:off x="3387567" y="2018948"/>
          <a:ext cx="2975749" cy="1188022"/>
        </a:xfrm>
        <a:prstGeom prst="rect">
          <a:avLst/>
        </a:prstGeom>
        <a:solidFill>
          <a:srgbClr val="3D68E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u="sng" kern="1200" dirty="0"/>
            <a:t>Public Safety Risk </a:t>
          </a:r>
        </a:p>
        <a:p>
          <a:pPr lvl="0" algn="ctr" defTabSz="622300">
            <a:lnSpc>
              <a:spcPct val="90000"/>
            </a:lnSpc>
            <a:spcBef>
              <a:spcPct val="0"/>
            </a:spcBef>
            <a:spcAft>
              <a:spcPct val="35000"/>
            </a:spcAft>
          </a:pPr>
          <a:r>
            <a:rPr lang="en-US" sz="1400" kern="1200" dirty="0"/>
            <a:t>Law Enforcement Renders Situation Safe, Transfers Call to Response Team</a:t>
          </a:r>
        </a:p>
      </dsp:txBody>
      <dsp:txXfrm>
        <a:off x="3387567" y="2018948"/>
        <a:ext cx="2975749" cy="1188022"/>
      </dsp:txXfrm>
    </dsp:sp>
    <dsp:sp modelId="{F7CA0DFD-327D-4E8A-BFFD-567D210D26E9}">
      <dsp:nvSpPr>
        <dsp:cNvPr id="0" name=""/>
        <dsp:cNvSpPr/>
      </dsp:nvSpPr>
      <dsp:spPr>
        <a:xfrm>
          <a:off x="3179044" y="4496469"/>
          <a:ext cx="3508446" cy="683653"/>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Incident Resolved</a:t>
          </a:r>
        </a:p>
      </dsp:txBody>
      <dsp:txXfrm>
        <a:off x="3179044" y="4496469"/>
        <a:ext cx="3508446" cy="6836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0FCC-380F-4FC8-BA83-1935C9F97A0E}"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2BC80-DA5A-4D66-B7C5-7FDD78F0900B}" type="slidenum">
              <a:rPr lang="en-US" smtClean="0"/>
              <a:t>‹#›</a:t>
            </a:fld>
            <a:endParaRPr lang="en-US"/>
          </a:p>
        </p:txBody>
      </p:sp>
    </p:spTree>
    <p:extLst>
      <p:ext uri="{BB962C8B-B14F-4D97-AF65-F5344CB8AC3E}">
        <p14:creationId xmlns:p14="http://schemas.microsoft.com/office/powerpoint/2010/main" val="275260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pulled on 1/8/21</a:t>
            </a:r>
          </a:p>
          <a:p>
            <a:r>
              <a:rPr lang="en-US" sz="1200" dirty="0"/>
              <a:t>Time spent: ACPD incidents handled</a:t>
            </a:r>
            <a:r>
              <a:rPr lang="en-US" sz="1200" baseline="0" dirty="0"/>
              <a:t> by at least one ACPD officer that were not cancelled and included a 931 disposition with at least one </a:t>
            </a:r>
            <a:r>
              <a:rPr lang="en-US" sz="1200" baseline="0" dirty="0" err="1"/>
              <a:t>enroute</a:t>
            </a:r>
            <a:r>
              <a:rPr lang="en-US" sz="1200" baseline="0" dirty="0"/>
              <a:t> time and at least one clear time (38 out of 40 CFS – 95% of 931 calls)</a:t>
            </a:r>
          </a:p>
          <a:p>
            <a:r>
              <a:rPr lang="en-US" sz="1200" baseline="0" dirty="0"/>
              <a:t>Suicide: Case crime code 954</a:t>
            </a:r>
            <a:endParaRPr lang="en-US" baseline="0" dirty="0"/>
          </a:p>
        </p:txBody>
      </p:sp>
      <p:sp>
        <p:nvSpPr>
          <p:cNvPr id="4" name="Slide Number Placeholder 3"/>
          <p:cNvSpPr>
            <a:spLocks noGrp="1"/>
          </p:cNvSpPr>
          <p:nvPr>
            <p:ph type="sldNum" sz="quarter" idx="10"/>
          </p:nvPr>
        </p:nvSpPr>
        <p:spPr/>
        <p:txBody>
          <a:bodyPr/>
          <a:lstStyle/>
          <a:p>
            <a:fld id="{543AB39E-B21D-4EE8-95F1-4C28C952029F}" type="slidenum">
              <a:rPr lang="en-US" smtClean="0"/>
              <a:t>4</a:t>
            </a:fld>
            <a:endParaRPr lang="en-US" dirty="0"/>
          </a:p>
        </p:txBody>
      </p:sp>
    </p:spTree>
    <p:extLst>
      <p:ext uri="{BB962C8B-B14F-4D97-AF65-F5344CB8AC3E}">
        <p14:creationId xmlns:p14="http://schemas.microsoft.com/office/powerpoint/2010/main" val="388154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A2CB5F-1B9B-4405-B9A0-8C78E4603D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101222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404611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167038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106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426017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A2CB5F-1B9B-4405-B9A0-8C78E4603DC2}"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57565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A2CB5F-1B9B-4405-B9A0-8C78E4603DC2}"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2623264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2CB5F-1B9B-4405-B9A0-8C78E4603D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8198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2CB5F-1B9B-4405-B9A0-8C78E4603D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359873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2CB5F-1B9B-4405-B9A0-8C78E4603D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27849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2CB5F-1B9B-4405-B9A0-8C78E4603D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120428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397584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2CB5F-1B9B-4405-B9A0-8C78E4603DC2}"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210114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A2CB5F-1B9B-4405-B9A0-8C78E4603DC2}"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134978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CB5F-1B9B-4405-B9A0-8C78E4603DC2}"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308382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393158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A2CB5F-1B9B-4405-B9A0-8C78E4603D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4DDA54-5774-4A50-AC12-AB4998C27C97}" type="slidenum">
              <a:rPr lang="en-US" smtClean="0"/>
              <a:t>‹#›</a:t>
            </a:fld>
            <a:endParaRPr lang="en-US"/>
          </a:p>
        </p:txBody>
      </p:sp>
    </p:spTree>
    <p:extLst>
      <p:ext uri="{BB962C8B-B14F-4D97-AF65-F5344CB8AC3E}">
        <p14:creationId xmlns:p14="http://schemas.microsoft.com/office/powerpoint/2010/main" val="228272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0A2CB5F-1B9B-4405-B9A0-8C78E4603DC2}" type="datetimeFigureOut">
              <a:rPr lang="en-US" smtClean="0"/>
              <a:t>3/26/2021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E4DDA54-5774-4A50-AC12-AB4998C27C97}" type="slidenum">
              <a:rPr lang="en-US" smtClean="0"/>
              <a:t>‹#›</a:t>
            </a:fld>
            <a:endParaRPr lang="en-US"/>
          </a:p>
        </p:txBody>
      </p:sp>
    </p:spTree>
    <p:extLst>
      <p:ext uri="{BB962C8B-B14F-4D97-AF65-F5344CB8AC3E}">
        <p14:creationId xmlns:p14="http://schemas.microsoft.com/office/powerpoint/2010/main" val="2164742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65FC28-D61A-4D84-8868-78A5DF7FF7A3}"/>
              </a:ext>
            </a:extLst>
          </p:cNvPr>
          <p:cNvPicPr>
            <a:picLocks noChangeAspect="1"/>
          </p:cNvPicPr>
          <p:nvPr/>
        </p:nvPicPr>
        <p:blipFill rotWithShape="1">
          <a:blip r:embed="rId2">
            <a:alphaModFix amt="25000"/>
          </a:blip>
          <a:srcRect t="8551" b="35199"/>
          <a:stretch/>
        </p:blipFill>
        <p:spPr>
          <a:xfrm>
            <a:off x="20" y="10"/>
            <a:ext cx="12191980" cy="6857990"/>
          </a:xfrm>
          <a:prstGeom prst="rect">
            <a:avLst/>
          </a:prstGeom>
        </p:spPr>
      </p:pic>
      <p:sp>
        <p:nvSpPr>
          <p:cNvPr id="2" name="Title 1">
            <a:extLst>
              <a:ext uri="{FF2B5EF4-FFF2-40B4-BE49-F238E27FC236}">
                <a16:creationId xmlns:a16="http://schemas.microsoft.com/office/drawing/2014/main" id="{DF3B872D-CEDC-452E-9970-66A8040F16DC}"/>
              </a:ext>
            </a:extLst>
          </p:cNvPr>
          <p:cNvSpPr>
            <a:spLocks noGrp="1"/>
          </p:cNvSpPr>
          <p:nvPr>
            <p:ph type="title"/>
          </p:nvPr>
        </p:nvSpPr>
        <p:spPr>
          <a:xfrm>
            <a:off x="913795" y="609600"/>
            <a:ext cx="10353762" cy="970450"/>
          </a:xfrm>
        </p:spPr>
        <p:txBody>
          <a:bodyPr>
            <a:normAutofit fontScale="90000"/>
          </a:bodyPr>
          <a:lstStyle/>
          <a:p>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
            </a:r>
            <a:br>
              <a:rPr lang="en-US" u="sng" dirty="0">
                <a:ln>
                  <a:solidFill>
                    <a:srgbClr val="404040">
                      <a:alpha val="10000"/>
                    </a:srgbClr>
                  </a:solidFill>
                </a:ln>
              </a:rPr>
            </a:br>
            <a:r>
              <a:rPr lang="en-US" u="sng" dirty="0">
                <a:ln>
                  <a:solidFill>
                    <a:srgbClr val="404040">
                      <a:alpha val="10000"/>
                    </a:srgbClr>
                  </a:solidFill>
                </a:ln>
              </a:rPr>
              <a:t>Response to Mental Health Crisis Calls</a:t>
            </a:r>
            <a:br>
              <a:rPr lang="en-US" u="sng" dirty="0">
                <a:ln>
                  <a:solidFill>
                    <a:srgbClr val="404040">
                      <a:alpha val="10000"/>
                    </a:srgbClr>
                  </a:solidFill>
                </a:ln>
              </a:rPr>
            </a:br>
            <a:r>
              <a:rPr lang="en-US" dirty="0">
                <a:ln>
                  <a:solidFill>
                    <a:srgbClr val="404040">
                      <a:alpha val="10000"/>
                    </a:srgbClr>
                  </a:solidFill>
                </a:ln>
              </a:rPr>
              <a:t>in Albemarle County</a:t>
            </a:r>
            <a:br>
              <a:rPr lang="en-US" dirty="0">
                <a:ln>
                  <a:solidFill>
                    <a:srgbClr val="404040">
                      <a:alpha val="10000"/>
                    </a:srgbClr>
                  </a:solidFill>
                </a:ln>
              </a:rPr>
            </a:br>
            <a:r>
              <a:rPr lang="en-US" dirty="0">
                <a:ln>
                  <a:solidFill>
                    <a:srgbClr val="404040">
                      <a:alpha val="10000"/>
                    </a:srgbClr>
                  </a:solidFill>
                </a:ln>
              </a:rPr>
              <a:t/>
            </a:r>
            <a:br>
              <a:rPr lang="en-US" dirty="0">
                <a:ln>
                  <a:solidFill>
                    <a:srgbClr val="404040">
                      <a:alpha val="10000"/>
                    </a:srgbClr>
                  </a:solidFill>
                </a:ln>
              </a:rPr>
            </a:br>
            <a:r>
              <a:rPr lang="en-US" dirty="0">
                <a:ln>
                  <a:solidFill>
                    <a:srgbClr val="404040">
                      <a:alpha val="10000"/>
                    </a:srgbClr>
                  </a:solidFill>
                </a:ln>
              </a:rPr>
              <a:t/>
            </a:r>
            <a:br>
              <a:rPr lang="en-US" dirty="0">
                <a:ln>
                  <a:solidFill>
                    <a:srgbClr val="404040">
                      <a:alpha val="10000"/>
                    </a:srgbClr>
                  </a:solidFill>
                </a:ln>
              </a:rPr>
            </a:br>
            <a:r>
              <a:rPr lang="en-US" sz="2700" dirty="0">
                <a:ln>
                  <a:solidFill>
                    <a:srgbClr val="404040">
                      <a:alpha val="10000"/>
                    </a:srgbClr>
                  </a:solidFill>
                </a:ln>
              </a:rPr>
              <a:t>February 9, 2021</a:t>
            </a:r>
            <a:endParaRPr lang="en-US" sz="2700" dirty="0"/>
          </a:p>
        </p:txBody>
      </p:sp>
      <p:sp>
        <p:nvSpPr>
          <p:cNvPr id="11" name="Content Placeholder 10">
            <a:extLst>
              <a:ext uri="{FF2B5EF4-FFF2-40B4-BE49-F238E27FC236}">
                <a16:creationId xmlns:a16="http://schemas.microsoft.com/office/drawing/2014/main" id="{10A3D45C-7041-4A81-8BBA-0C8522217E4C}"/>
              </a:ext>
            </a:extLst>
          </p:cNvPr>
          <p:cNvSpPr>
            <a:spLocks noGrp="1"/>
          </p:cNvSpPr>
          <p:nvPr>
            <p:ph idx="1"/>
          </p:nvPr>
        </p:nvSpPr>
        <p:spPr>
          <a:xfrm>
            <a:off x="846683" y="5612235"/>
            <a:ext cx="10353762" cy="1965820"/>
          </a:xfrm>
        </p:spPr>
        <p:txBody>
          <a:bodyPr anchor="ctr">
            <a:normAutofit/>
          </a:bodyPr>
          <a:lstStyle/>
          <a:p>
            <a:endParaRPr lang="en-US" dirty="0"/>
          </a:p>
        </p:txBody>
      </p:sp>
    </p:spTree>
    <p:extLst>
      <p:ext uri="{BB962C8B-B14F-4D97-AF65-F5344CB8AC3E}">
        <p14:creationId xmlns:p14="http://schemas.microsoft.com/office/powerpoint/2010/main" val="80136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F461-E565-4821-A2FC-B8AE2A4E7AF4}"/>
              </a:ext>
            </a:extLst>
          </p:cNvPr>
          <p:cNvSpPr>
            <a:spLocks noGrp="1"/>
          </p:cNvSpPr>
          <p:nvPr>
            <p:ph type="title"/>
          </p:nvPr>
        </p:nvSpPr>
        <p:spPr/>
        <p:txBody>
          <a:bodyPr/>
          <a:lstStyle/>
          <a:p>
            <a:pPr algn="l"/>
            <a:r>
              <a:rPr lang="en-US" dirty="0"/>
              <a:t>Virginia Department of Behavioral Health &amp; </a:t>
            </a:r>
            <a:r>
              <a:rPr lang="en-US" u="sng" dirty="0"/>
              <a:t>Developmental Services </a:t>
            </a:r>
          </a:p>
        </p:txBody>
      </p:sp>
      <p:pic>
        <p:nvPicPr>
          <p:cNvPr id="5" name="Content Placeholder 4">
            <a:extLst>
              <a:ext uri="{FF2B5EF4-FFF2-40B4-BE49-F238E27FC236}">
                <a16:creationId xmlns:a16="http://schemas.microsoft.com/office/drawing/2014/main" id="{FB1C83B9-9482-4220-9420-A24159B97CFC}"/>
              </a:ext>
            </a:extLst>
          </p:cNvPr>
          <p:cNvPicPr>
            <a:picLocks noGrp="1" noChangeAspect="1"/>
          </p:cNvPicPr>
          <p:nvPr>
            <p:ph idx="1"/>
          </p:nvPr>
        </p:nvPicPr>
        <p:blipFill>
          <a:blip r:embed="rId2"/>
          <a:stretch>
            <a:fillRect/>
          </a:stretch>
        </p:blipFill>
        <p:spPr>
          <a:xfrm>
            <a:off x="5352938" y="1410282"/>
            <a:ext cx="5794506" cy="3359681"/>
          </a:xfrm>
          <a:prstGeom prst="rect">
            <a:avLst/>
          </a:prstGeom>
        </p:spPr>
      </p:pic>
      <p:sp>
        <p:nvSpPr>
          <p:cNvPr id="4" name="Text Placeholder 3">
            <a:extLst>
              <a:ext uri="{FF2B5EF4-FFF2-40B4-BE49-F238E27FC236}">
                <a16:creationId xmlns:a16="http://schemas.microsoft.com/office/drawing/2014/main" id="{2C2082D8-FB63-482B-B020-73F099E6630A}"/>
              </a:ext>
            </a:extLst>
          </p:cNvPr>
          <p:cNvSpPr>
            <a:spLocks noGrp="1"/>
          </p:cNvSpPr>
          <p:nvPr>
            <p:ph type="body" sz="half" idx="2"/>
          </p:nvPr>
        </p:nvSpPr>
        <p:spPr/>
        <p:txBody>
          <a:bodyPr/>
          <a:lstStyle/>
          <a:p>
            <a:pPr algn="l"/>
            <a:r>
              <a:rPr lang="en-US" sz="1800" dirty="0"/>
              <a:t>Virginia operates 9 facilities: eight behavioral health facilities for adults, one psychiatric facility for children and adolescents, and a center for behavioral rehabilitation.</a:t>
            </a:r>
          </a:p>
          <a:p>
            <a:pPr algn="l"/>
            <a:r>
              <a:rPr lang="en-US" sz="1800" dirty="0"/>
              <a:t>Several of these facilities are operating at limited capacity due to COVID-19 restrictions. </a:t>
            </a:r>
          </a:p>
          <a:p>
            <a:pPr algn="l"/>
            <a:endParaRPr lang="en-US" sz="1800" dirty="0"/>
          </a:p>
          <a:p>
            <a:endParaRPr lang="en-US" dirty="0"/>
          </a:p>
        </p:txBody>
      </p:sp>
    </p:spTree>
    <p:extLst>
      <p:ext uri="{BB962C8B-B14F-4D97-AF65-F5344CB8AC3E}">
        <p14:creationId xmlns:p14="http://schemas.microsoft.com/office/powerpoint/2010/main" val="89506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0D64-1F39-4E6A-8590-7F57FC63DD21}"/>
              </a:ext>
            </a:extLst>
          </p:cNvPr>
          <p:cNvSpPr>
            <a:spLocks noGrp="1"/>
          </p:cNvSpPr>
          <p:nvPr>
            <p:ph type="title"/>
          </p:nvPr>
        </p:nvSpPr>
        <p:spPr>
          <a:xfrm>
            <a:off x="913795" y="609600"/>
            <a:ext cx="10353762" cy="657138"/>
          </a:xfrm>
        </p:spPr>
        <p:txBody>
          <a:bodyPr anchor="b">
            <a:normAutofit/>
          </a:bodyPr>
          <a:lstStyle/>
          <a:p>
            <a:pPr>
              <a:lnSpc>
                <a:spcPct val="90000"/>
              </a:lnSpc>
            </a:pPr>
            <a:r>
              <a:rPr lang="en-US" sz="2400" dirty="0">
                <a:ln>
                  <a:solidFill>
                    <a:srgbClr val="404040">
                      <a:alpha val="10000"/>
                    </a:srgbClr>
                  </a:solidFill>
                </a:ln>
                <a:solidFill>
                  <a:srgbClr val="DADADA"/>
                </a:solidFill>
              </a:rPr>
              <a:t>Mental Health Crisis Response Team</a:t>
            </a:r>
          </a:p>
        </p:txBody>
      </p:sp>
      <p:sp>
        <p:nvSpPr>
          <p:cNvPr id="3" name="Content Placeholder 2">
            <a:extLst>
              <a:ext uri="{FF2B5EF4-FFF2-40B4-BE49-F238E27FC236}">
                <a16:creationId xmlns:a16="http://schemas.microsoft.com/office/drawing/2014/main" id="{80F0309A-CBFC-467A-A519-CA73A4ACCCB6}"/>
              </a:ext>
            </a:extLst>
          </p:cNvPr>
          <p:cNvSpPr>
            <a:spLocks noGrp="1"/>
          </p:cNvSpPr>
          <p:nvPr>
            <p:ph sz="half" idx="1"/>
          </p:nvPr>
        </p:nvSpPr>
        <p:spPr>
          <a:xfrm>
            <a:off x="339056" y="1732449"/>
            <a:ext cx="5060497" cy="4058750"/>
          </a:xfrm>
        </p:spPr>
        <p:txBody>
          <a:bodyPr anchor="t">
            <a:normAutofit lnSpcReduction="10000"/>
          </a:bodyPr>
          <a:lstStyle/>
          <a:p>
            <a:pPr marL="36900" indent="0">
              <a:buNone/>
            </a:pPr>
            <a:r>
              <a:rPr lang="en-US" sz="2400" u="sng" dirty="0">
                <a:ln>
                  <a:solidFill>
                    <a:srgbClr val="404040">
                      <a:alpha val="10000"/>
                    </a:srgbClr>
                  </a:solidFill>
                </a:ln>
                <a:solidFill>
                  <a:schemeClr val="tx1"/>
                </a:solidFill>
              </a:rPr>
              <a:t>Purpose: </a:t>
            </a:r>
          </a:p>
          <a:p>
            <a:pPr marL="36900" indent="0">
              <a:buNone/>
            </a:pPr>
            <a:r>
              <a:rPr lang="en-US" sz="2400" dirty="0">
                <a:ln>
                  <a:solidFill>
                    <a:srgbClr val="404040">
                      <a:alpha val="10000"/>
                    </a:srgbClr>
                  </a:solidFill>
                </a:ln>
                <a:solidFill>
                  <a:schemeClr val="tx1"/>
                </a:solidFill>
              </a:rPr>
              <a:t>Enhance and Stream-Line Services</a:t>
            </a:r>
          </a:p>
          <a:p>
            <a:pPr marL="36900" indent="0">
              <a:buNone/>
            </a:pPr>
            <a:r>
              <a:rPr lang="en-US" sz="2400" dirty="0">
                <a:ln>
                  <a:solidFill>
                    <a:srgbClr val="404040">
                      <a:alpha val="10000"/>
                    </a:srgbClr>
                  </a:solidFill>
                </a:ln>
                <a:solidFill>
                  <a:schemeClr val="tx1"/>
                </a:solidFill>
              </a:rPr>
              <a:t>Reduce Impact on Local Hospitals</a:t>
            </a:r>
          </a:p>
          <a:p>
            <a:pPr marL="36900" indent="0">
              <a:buNone/>
            </a:pPr>
            <a:r>
              <a:rPr lang="en-US" sz="2400" dirty="0">
                <a:ln>
                  <a:solidFill>
                    <a:srgbClr val="404040">
                      <a:alpha val="10000"/>
                    </a:srgbClr>
                  </a:solidFill>
                </a:ln>
                <a:solidFill>
                  <a:schemeClr val="tx1"/>
                </a:solidFill>
              </a:rPr>
              <a:t>Criminal Justice Reform</a:t>
            </a:r>
          </a:p>
          <a:p>
            <a:pPr marL="414000" lvl="1" indent="0">
              <a:buNone/>
            </a:pPr>
            <a:r>
              <a:rPr lang="en-US" sz="2400" dirty="0">
                <a:ln>
                  <a:solidFill>
                    <a:srgbClr val="404040">
                      <a:alpha val="10000"/>
                    </a:srgbClr>
                  </a:solidFill>
                </a:ln>
                <a:solidFill>
                  <a:schemeClr val="tx1"/>
                </a:solidFill>
              </a:rPr>
              <a:t>- De-escalation </a:t>
            </a:r>
          </a:p>
          <a:p>
            <a:pPr marL="414000" lvl="1" indent="0">
              <a:buNone/>
            </a:pPr>
            <a:r>
              <a:rPr lang="en-US" sz="2400" dirty="0">
                <a:ln>
                  <a:solidFill>
                    <a:srgbClr val="404040">
                      <a:alpha val="10000"/>
                    </a:srgbClr>
                  </a:solidFill>
                </a:ln>
                <a:solidFill>
                  <a:schemeClr val="tx1"/>
                </a:solidFill>
              </a:rPr>
              <a:t>- Alternatives to Court and Jail</a:t>
            </a:r>
          </a:p>
          <a:p>
            <a:pPr marL="414000" lvl="1" indent="0">
              <a:buNone/>
            </a:pPr>
            <a:r>
              <a:rPr lang="en-US" sz="2400" dirty="0">
                <a:ln>
                  <a:solidFill>
                    <a:srgbClr val="404040">
                      <a:alpha val="10000"/>
                    </a:srgbClr>
                  </a:solidFill>
                </a:ln>
                <a:solidFill>
                  <a:schemeClr val="tx1"/>
                </a:solidFill>
              </a:rPr>
              <a:t>- Reduce Civil Liabilities</a:t>
            </a:r>
          </a:p>
          <a:p>
            <a:pPr marL="414000" lvl="1" indent="0">
              <a:buNone/>
            </a:pPr>
            <a:r>
              <a:rPr lang="en-US" sz="2400" dirty="0">
                <a:ln>
                  <a:solidFill>
                    <a:srgbClr val="404040">
                      <a:alpha val="10000"/>
                    </a:srgbClr>
                  </a:solidFill>
                </a:ln>
                <a:solidFill>
                  <a:schemeClr val="tx1"/>
                </a:solidFill>
              </a:rPr>
              <a:t>- Legal Compliance</a:t>
            </a:r>
          </a:p>
          <a:p>
            <a:pPr marL="699750" lvl="1" indent="-285750">
              <a:buFontTx/>
              <a:buChar char="-"/>
            </a:pPr>
            <a:endParaRPr lang="en-US" sz="1400" dirty="0">
              <a:ln>
                <a:solidFill>
                  <a:srgbClr val="404040">
                    <a:alpha val="10000"/>
                  </a:srgbClr>
                </a:solidFill>
              </a:ln>
              <a:solidFill>
                <a:schemeClr val="tx1"/>
              </a:solidFill>
            </a:endParaRPr>
          </a:p>
          <a:p>
            <a:pPr marL="36900" indent="0">
              <a:buNone/>
            </a:pPr>
            <a:endParaRPr lang="en-US" sz="1600" dirty="0">
              <a:ln>
                <a:solidFill>
                  <a:srgbClr val="404040">
                    <a:alpha val="10000"/>
                  </a:srgbClr>
                </a:solidFill>
              </a:ln>
              <a:solidFill>
                <a:schemeClr val="tx1"/>
              </a:solidFill>
            </a:endParaRPr>
          </a:p>
          <a:p>
            <a:pPr marL="36900" indent="0">
              <a:buNone/>
            </a:pPr>
            <a:endParaRPr lang="en-US" sz="1600" dirty="0">
              <a:ln>
                <a:solidFill>
                  <a:srgbClr val="404040">
                    <a:alpha val="10000"/>
                  </a:srgbClr>
                </a:solidFill>
              </a:ln>
              <a:solidFill>
                <a:schemeClr val="bg1"/>
              </a:solidFill>
            </a:endParaRPr>
          </a:p>
          <a:p>
            <a:pPr marL="36900" indent="0">
              <a:buNone/>
            </a:pPr>
            <a:endParaRPr lang="en-US" sz="1600" dirty="0">
              <a:ln>
                <a:solidFill>
                  <a:srgbClr val="404040">
                    <a:alpha val="10000"/>
                  </a:srgbClr>
                </a:solidFill>
              </a:ln>
              <a:solidFill>
                <a:srgbClr val="DADADA"/>
              </a:solidFill>
            </a:endParaRPr>
          </a:p>
          <a:p>
            <a:pPr marL="36900" indent="0">
              <a:buNone/>
            </a:pPr>
            <a:endParaRPr lang="en-US" sz="1600" dirty="0">
              <a:ln>
                <a:solidFill>
                  <a:srgbClr val="404040">
                    <a:alpha val="10000"/>
                  </a:srgbClr>
                </a:solidFill>
              </a:ln>
              <a:solidFill>
                <a:srgbClr val="DADADA"/>
              </a:solidFill>
            </a:endParaRPr>
          </a:p>
        </p:txBody>
      </p:sp>
      <p:sp>
        <p:nvSpPr>
          <p:cNvPr id="14" name="Content Placeholder 13">
            <a:extLst>
              <a:ext uri="{FF2B5EF4-FFF2-40B4-BE49-F238E27FC236}">
                <a16:creationId xmlns:a16="http://schemas.microsoft.com/office/drawing/2014/main" id="{DBCE5742-28A3-4AD5-A559-565542D76664}"/>
              </a:ext>
            </a:extLst>
          </p:cNvPr>
          <p:cNvSpPr>
            <a:spLocks noGrp="1"/>
          </p:cNvSpPr>
          <p:nvPr>
            <p:ph sz="half" idx="2"/>
          </p:nvPr>
        </p:nvSpPr>
        <p:spPr/>
        <p:txBody>
          <a:bodyPr/>
          <a:lstStyle/>
          <a:p>
            <a:endParaRPr lang="en-US" dirty="0"/>
          </a:p>
        </p:txBody>
      </p:sp>
      <p:sp>
        <p:nvSpPr>
          <p:cNvPr id="5" name="Rectangle 4">
            <a:extLst>
              <a:ext uri="{FF2B5EF4-FFF2-40B4-BE49-F238E27FC236}">
                <a16:creationId xmlns:a16="http://schemas.microsoft.com/office/drawing/2014/main" id="{9A041565-4052-4C17-B217-1D83C24C0740}"/>
              </a:ext>
            </a:extLst>
          </p:cNvPr>
          <p:cNvSpPr/>
          <p:nvPr/>
        </p:nvSpPr>
        <p:spPr>
          <a:xfrm>
            <a:off x="1812022" y="245569"/>
            <a:ext cx="9219501"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white"/>
                </a:solidFill>
                <a:effectLst/>
                <a:uLnTx/>
                <a:uFillTx/>
                <a:latin typeface="Calisto MT" panose="02040603050505030304"/>
                <a:ea typeface="+mn-ea"/>
                <a:cs typeface="+mn-cs"/>
              </a:rPr>
              <a:t>“De-Criminalizing Medical Calls for Service”</a:t>
            </a:r>
          </a:p>
        </p:txBody>
      </p:sp>
      <p:pic>
        <p:nvPicPr>
          <p:cNvPr id="4" name="Picture 3">
            <a:extLst>
              <a:ext uri="{FF2B5EF4-FFF2-40B4-BE49-F238E27FC236}">
                <a16:creationId xmlns:a16="http://schemas.microsoft.com/office/drawing/2014/main" id="{6DC270E8-107F-4307-AD79-5A2CCB8340A1}"/>
              </a:ext>
            </a:extLst>
          </p:cNvPr>
          <p:cNvPicPr>
            <a:picLocks noChangeAspect="1"/>
          </p:cNvPicPr>
          <p:nvPr/>
        </p:nvPicPr>
        <p:blipFill>
          <a:blip r:embed="rId2"/>
          <a:stretch>
            <a:fillRect/>
          </a:stretch>
        </p:blipFill>
        <p:spPr>
          <a:xfrm>
            <a:off x="5667334" y="1732449"/>
            <a:ext cx="1365622" cy="1444877"/>
          </a:xfrm>
          <a:prstGeom prst="rect">
            <a:avLst/>
          </a:prstGeom>
        </p:spPr>
      </p:pic>
      <p:pic>
        <p:nvPicPr>
          <p:cNvPr id="6" name="Picture 5">
            <a:extLst>
              <a:ext uri="{FF2B5EF4-FFF2-40B4-BE49-F238E27FC236}">
                <a16:creationId xmlns:a16="http://schemas.microsoft.com/office/drawing/2014/main" id="{30D16E12-6A78-4944-8093-E42474AD44DD}"/>
              </a:ext>
            </a:extLst>
          </p:cNvPr>
          <p:cNvPicPr>
            <a:picLocks noChangeAspect="1"/>
          </p:cNvPicPr>
          <p:nvPr/>
        </p:nvPicPr>
        <p:blipFill>
          <a:blip r:embed="rId3"/>
          <a:stretch>
            <a:fillRect/>
          </a:stretch>
        </p:blipFill>
        <p:spPr>
          <a:xfrm>
            <a:off x="7277274" y="1732449"/>
            <a:ext cx="1438585" cy="1438585"/>
          </a:xfrm>
          <a:prstGeom prst="rect">
            <a:avLst/>
          </a:prstGeom>
        </p:spPr>
      </p:pic>
      <p:pic>
        <p:nvPicPr>
          <p:cNvPr id="7" name="Picture 6">
            <a:extLst>
              <a:ext uri="{FF2B5EF4-FFF2-40B4-BE49-F238E27FC236}">
                <a16:creationId xmlns:a16="http://schemas.microsoft.com/office/drawing/2014/main" id="{5EE9975A-879F-422C-A569-C24DFB49B4A4}"/>
              </a:ext>
            </a:extLst>
          </p:cNvPr>
          <p:cNvPicPr>
            <a:picLocks noChangeAspect="1"/>
          </p:cNvPicPr>
          <p:nvPr/>
        </p:nvPicPr>
        <p:blipFill>
          <a:blip r:embed="rId4"/>
          <a:stretch>
            <a:fillRect/>
          </a:stretch>
        </p:blipFill>
        <p:spPr>
          <a:xfrm>
            <a:off x="8960176" y="1732449"/>
            <a:ext cx="1438585" cy="1438585"/>
          </a:xfrm>
          <a:prstGeom prst="rect">
            <a:avLst/>
          </a:prstGeom>
        </p:spPr>
      </p:pic>
      <p:pic>
        <p:nvPicPr>
          <p:cNvPr id="9" name="Picture 8">
            <a:extLst>
              <a:ext uri="{FF2B5EF4-FFF2-40B4-BE49-F238E27FC236}">
                <a16:creationId xmlns:a16="http://schemas.microsoft.com/office/drawing/2014/main" id="{1E90C532-992D-4563-A041-B77E4A8DB524}"/>
              </a:ext>
            </a:extLst>
          </p:cNvPr>
          <p:cNvPicPr>
            <a:picLocks noChangeAspect="1"/>
          </p:cNvPicPr>
          <p:nvPr/>
        </p:nvPicPr>
        <p:blipFill>
          <a:blip r:embed="rId5"/>
          <a:stretch>
            <a:fillRect/>
          </a:stretch>
        </p:blipFill>
        <p:spPr>
          <a:xfrm>
            <a:off x="8960175" y="3304233"/>
            <a:ext cx="1438585" cy="1620106"/>
          </a:xfrm>
          <a:prstGeom prst="rect">
            <a:avLst/>
          </a:prstGeom>
        </p:spPr>
      </p:pic>
      <p:pic>
        <p:nvPicPr>
          <p:cNvPr id="10" name="Picture 9">
            <a:extLst>
              <a:ext uri="{FF2B5EF4-FFF2-40B4-BE49-F238E27FC236}">
                <a16:creationId xmlns:a16="http://schemas.microsoft.com/office/drawing/2014/main" id="{6AAF8A35-18B3-4FDF-97F9-89FE8121144B}"/>
              </a:ext>
            </a:extLst>
          </p:cNvPr>
          <p:cNvPicPr>
            <a:picLocks noChangeAspect="1"/>
          </p:cNvPicPr>
          <p:nvPr/>
        </p:nvPicPr>
        <p:blipFill>
          <a:blip r:embed="rId6"/>
          <a:stretch>
            <a:fillRect/>
          </a:stretch>
        </p:blipFill>
        <p:spPr>
          <a:xfrm>
            <a:off x="5667333" y="3304232"/>
            <a:ext cx="1365623" cy="1620106"/>
          </a:xfrm>
          <a:prstGeom prst="rect">
            <a:avLst/>
          </a:prstGeom>
        </p:spPr>
      </p:pic>
      <p:pic>
        <p:nvPicPr>
          <p:cNvPr id="11" name="Picture 10">
            <a:extLst>
              <a:ext uri="{FF2B5EF4-FFF2-40B4-BE49-F238E27FC236}">
                <a16:creationId xmlns:a16="http://schemas.microsoft.com/office/drawing/2014/main" id="{BD79B868-FB74-442B-B8EA-510F75673AF5}"/>
              </a:ext>
            </a:extLst>
          </p:cNvPr>
          <p:cNvPicPr>
            <a:picLocks noChangeAspect="1"/>
          </p:cNvPicPr>
          <p:nvPr/>
        </p:nvPicPr>
        <p:blipFill>
          <a:blip r:embed="rId7"/>
          <a:stretch>
            <a:fillRect/>
          </a:stretch>
        </p:blipFill>
        <p:spPr>
          <a:xfrm>
            <a:off x="7277274" y="3304232"/>
            <a:ext cx="1438584" cy="1620106"/>
          </a:xfrm>
          <a:prstGeom prst="rect">
            <a:avLst/>
          </a:prstGeom>
        </p:spPr>
      </p:pic>
      <p:pic>
        <p:nvPicPr>
          <p:cNvPr id="12" name="Picture 11">
            <a:extLst>
              <a:ext uri="{FF2B5EF4-FFF2-40B4-BE49-F238E27FC236}">
                <a16:creationId xmlns:a16="http://schemas.microsoft.com/office/drawing/2014/main" id="{DD2846DB-CCCF-4870-8D91-F81D48D6C107}"/>
              </a:ext>
            </a:extLst>
          </p:cNvPr>
          <p:cNvPicPr>
            <a:picLocks noChangeAspect="1"/>
          </p:cNvPicPr>
          <p:nvPr/>
        </p:nvPicPr>
        <p:blipFill>
          <a:blip r:embed="rId8"/>
          <a:stretch>
            <a:fillRect/>
          </a:stretch>
        </p:blipFill>
        <p:spPr>
          <a:xfrm>
            <a:off x="7294204" y="5085893"/>
            <a:ext cx="1438584" cy="1526537"/>
          </a:xfrm>
          <a:prstGeom prst="rect">
            <a:avLst/>
          </a:prstGeom>
        </p:spPr>
      </p:pic>
      <p:pic>
        <p:nvPicPr>
          <p:cNvPr id="13" name="Picture 12">
            <a:extLst>
              <a:ext uri="{FF2B5EF4-FFF2-40B4-BE49-F238E27FC236}">
                <a16:creationId xmlns:a16="http://schemas.microsoft.com/office/drawing/2014/main" id="{14ACFD85-EFC2-4F71-BC1A-11606BC415C7}"/>
              </a:ext>
            </a:extLst>
          </p:cNvPr>
          <p:cNvPicPr>
            <a:picLocks noChangeAspect="1"/>
          </p:cNvPicPr>
          <p:nvPr/>
        </p:nvPicPr>
        <p:blipFill>
          <a:blip r:embed="rId9"/>
          <a:stretch>
            <a:fillRect/>
          </a:stretch>
        </p:blipFill>
        <p:spPr>
          <a:xfrm>
            <a:off x="5667333" y="5085894"/>
            <a:ext cx="1365623" cy="1557797"/>
          </a:xfrm>
          <a:prstGeom prst="rect">
            <a:avLst/>
          </a:prstGeom>
        </p:spPr>
      </p:pic>
    </p:spTree>
    <p:extLst>
      <p:ext uri="{BB962C8B-B14F-4D97-AF65-F5344CB8AC3E}">
        <p14:creationId xmlns:p14="http://schemas.microsoft.com/office/powerpoint/2010/main" val="421071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F341-8367-4A8A-96E4-C21CEB8F669A}"/>
              </a:ext>
            </a:extLst>
          </p:cNvPr>
          <p:cNvSpPr>
            <a:spLocks noGrp="1"/>
          </p:cNvSpPr>
          <p:nvPr>
            <p:ph type="ctrTitle"/>
          </p:nvPr>
        </p:nvSpPr>
        <p:spPr/>
        <p:txBody>
          <a:bodyPr/>
          <a:lstStyle/>
          <a:p>
            <a:r>
              <a:rPr lang="en-US" dirty="0"/>
              <a:t>What Could Be</a:t>
            </a:r>
          </a:p>
        </p:txBody>
      </p:sp>
      <p:sp>
        <p:nvSpPr>
          <p:cNvPr id="3" name="Subtitle 2">
            <a:extLst>
              <a:ext uri="{FF2B5EF4-FFF2-40B4-BE49-F238E27FC236}">
                <a16:creationId xmlns:a16="http://schemas.microsoft.com/office/drawing/2014/main" id="{B3E8C848-2F0F-42D4-AA2C-1F40C81AA6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88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AAE42-D0A9-4DCE-99AD-B42A5688F3B9}"/>
              </a:ext>
            </a:extLst>
          </p:cNvPr>
          <p:cNvSpPr>
            <a:spLocks noGrp="1"/>
          </p:cNvSpPr>
          <p:nvPr>
            <p:ph type="title"/>
          </p:nvPr>
        </p:nvSpPr>
        <p:spPr/>
        <p:txBody>
          <a:bodyPr/>
          <a:lstStyle/>
          <a:p>
            <a:r>
              <a:rPr lang="en-US" u="sng" dirty="0"/>
              <a:t>Marcus Alert</a:t>
            </a:r>
          </a:p>
        </p:txBody>
      </p:sp>
      <p:sp>
        <p:nvSpPr>
          <p:cNvPr id="5" name="Content Placeholder 4">
            <a:extLst>
              <a:ext uri="{FF2B5EF4-FFF2-40B4-BE49-F238E27FC236}">
                <a16:creationId xmlns:a16="http://schemas.microsoft.com/office/drawing/2014/main" id="{003A2F90-84EA-4240-9514-7245CA50BD4E}"/>
              </a:ext>
            </a:extLst>
          </p:cNvPr>
          <p:cNvSpPr>
            <a:spLocks noGrp="1"/>
          </p:cNvSpPr>
          <p:nvPr>
            <p:ph idx="1"/>
          </p:nvPr>
        </p:nvSpPr>
        <p:spPr/>
        <p:txBody>
          <a:bodyPr/>
          <a:lstStyle/>
          <a:p>
            <a:r>
              <a:rPr lang="en-US" dirty="0"/>
              <a:t>In November 2020, Governor Northam signed into law The ‘Marcus’ Alert, which will establish a statewide mental health awareness response. The measure also promotes a behavioral health response to individuals in crisis and limits the role of law enforcement. </a:t>
            </a:r>
          </a:p>
          <a:p>
            <a:r>
              <a:rPr lang="en-US" dirty="0"/>
              <a:t>The law is named after a 24-year-old man who was shot and killed by a Richmond police officer on May 14, 2018, while experiencing a mental health crisis.</a:t>
            </a:r>
          </a:p>
          <a:p>
            <a:endParaRPr lang="en-US" dirty="0"/>
          </a:p>
        </p:txBody>
      </p:sp>
    </p:spTree>
    <p:extLst>
      <p:ext uri="{BB962C8B-B14F-4D97-AF65-F5344CB8AC3E}">
        <p14:creationId xmlns:p14="http://schemas.microsoft.com/office/powerpoint/2010/main" val="16725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F82A-09E1-42A0-9EBA-867D606D71BB}"/>
              </a:ext>
            </a:extLst>
          </p:cNvPr>
          <p:cNvSpPr>
            <a:spLocks noGrp="1"/>
          </p:cNvSpPr>
          <p:nvPr>
            <p:ph type="title"/>
          </p:nvPr>
        </p:nvSpPr>
        <p:spPr>
          <a:xfrm>
            <a:off x="913795" y="609600"/>
            <a:ext cx="10353762" cy="594049"/>
          </a:xfrm>
        </p:spPr>
        <p:txBody>
          <a:bodyPr>
            <a:normAutofit fontScale="90000"/>
          </a:bodyPr>
          <a:lstStyle/>
          <a:p>
            <a:r>
              <a:rPr lang="en-US" u="sng" dirty="0"/>
              <a:t>TIMEFRAMES</a:t>
            </a:r>
          </a:p>
        </p:txBody>
      </p:sp>
      <p:sp>
        <p:nvSpPr>
          <p:cNvPr id="3" name="Content Placeholder 2">
            <a:extLst>
              <a:ext uri="{FF2B5EF4-FFF2-40B4-BE49-F238E27FC236}">
                <a16:creationId xmlns:a16="http://schemas.microsoft.com/office/drawing/2014/main" id="{C0D7FB9E-89F1-4966-93D4-91D2239E227C}"/>
              </a:ext>
            </a:extLst>
          </p:cNvPr>
          <p:cNvSpPr>
            <a:spLocks noGrp="1"/>
          </p:cNvSpPr>
          <p:nvPr>
            <p:ph idx="1"/>
          </p:nvPr>
        </p:nvSpPr>
        <p:spPr>
          <a:xfrm>
            <a:off x="913795" y="1268964"/>
            <a:ext cx="10353762" cy="5756988"/>
          </a:xfrm>
        </p:spPr>
        <p:txBody>
          <a:bodyPr>
            <a:normAutofit fontScale="77500" lnSpcReduction="20000"/>
          </a:bodyPr>
          <a:lstStyle/>
          <a:p>
            <a:r>
              <a:rPr lang="en-US" sz="2300" b="1" u="sng" dirty="0"/>
              <a:t>July 1, 2021- </a:t>
            </a:r>
            <a:r>
              <a:rPr lang="en-US" sz="2300" dirty="0"/>
              <a:t>A plan for a Marcus Alert system must be developed</a:t>
            </a:r>
          </a:p>
          <a:p>
            <a:pPr marL="414000" lvl="1" indent="0">
              <a:buNone/>
            </a:pPr>
            <a:r>
              <a:rPr lang="en-US" sz="2100" dirty="0"/>
              <a:t>•  Requires outline of DCJS and law enforcement agencies’ roles and engagement with the Marcus Alert System</a:t>
            </a:r>
          </a:p>
          <a:p>
            <a:pPr marL="414000" lvl="1" indent="0">
              <a:buNone/>
            </a:pPr>
            <a:r>
              <a:rPr lang="en-US" sz="2100" dirty="0"/>
              <a:t>•  Outline of DCJS’s role in the development of minimum standards., best practices and review and approval 	 	   protocols for law enforcement participation</a:t>
            </a:r>
          </a:p>
          <a:p>
            <a:pPr marL="414000" lvl="1" indent="0">
              <a:buNone/>
            </a:pPr>
            <a:r>
              <a:rPr lang="en-US" sz="2100" dirty="0"/>
              <a:t>•  Plans for measuring progress towards the goals for law enforcement participation</a:t>
            </a:r>
          </a:p>
          <a:p>
            <a:pPr marL="36900" indent="0">
              <a:buNone/>
            </a:pPr>
            <a:r>
              <a:rPr lang="en-US" sz="2300" dirty="0"/>
              <a:t>       • A voluntary database will be implemented and made available to 9-1-1 and Marcus Alert system to                            	  provide mental health and emergency contact information for response in an emergency or crisis</a:t>
            </a:r>
          </a:p>
          <a:p>
            <a:r>
              <a:rPr lang="en-US" sz="2300" b="1" u="sng" dirty="0"/>
              <a:t>December 1, 2021- </a:t>
            </a:r>
            <a:r>
              <a:rPr lang="en-US" sz="2300" dirty="0"/>
              <a:t>Five Marcus Alert programs and community care or mobile crisis teams</a:t>
            </a:r>
          </a:p>
          <a:p>
            <a:r>
              <a:rPr lang="en-US" sz="2300" b="1" u="sng" dirty="0"/>
              <a:t>July 1, 2022- </a:t>
            </a:r>
            <a:r>
              <a:rPr lang="en-US" sz="2300" dirty="0"/>
              <a:t>Every locality shall have established local protocols that meets requirements developed by DBHDS for:	</a:t>
            </a:r>
          </a:p>
          <a:p>
            <a:pPr marL="36900" indent="0">
              <a:buNone/>
            </a:pPr>
            <a:r>
              <a:rPr lang="en-US" sz="2300" dirty="0"/>
              <a:t>	•  Diversion of certain 9-1-1 calls to crisis call centers</a:t>
            </a:r>
          </a:p>
          <a:p>
            <a:pPr marL="36900" indent="0">
              <a:buNone/>
            </a:pPr>
            <a:r>
              <a:rPr lang="en-US" sz="2300" dirty="0"/>
              <a:t> 	•  Participation of law enforcement in the Marcus Alert system</a:t>
            </a:r>
          </a:p>
          <a:p>
            <a:r>
              <a:rPr lang="en-US" sz="2300" b="1" u="sng" dirty="0"/>
              <a:t>July 1, 2023- </a:t>
            </a:r>
            <a:r>
              <a:rPr lang="en-US" sz="2300" dirty="0"/>
              <a:t>Five additional Marcus Alert programs and community care or mobile crisis teams</a:t>
            </a:r>
          </a:p>
          <a:p>
            <a:pPr marL="36900" indent="0">
              <a:buNone/>
            </a:pPr>
            <a:r>
              <a:rPr lang="en-US" sz="2300" dirty="0"/>
              <a:t>      •  CSBs that serve the largest population in each region, unless previously selected, shall be selected 		  for this phase of implementation</a:t>
            </a:r>
          </a:p>
          <a:p>
            <a:r>
              <a:rPr lang="en-US" sz="2300" b="1" u="sng" dirty="0"/>
              <a:t>July 1, 2026- </a:t>
            </a:r>
            <a:r>
              <a:rPr lang="en-US" sz="2300" dirty="0"/>
              <a:t>Statewide implementation of Marcus Alert programs and community care or mobile crisis teams must be complete </a:t>
            </a:r>
          </a:p>
          <a:p>
            <a:endParaRPr lang="en-US" dirty="0"/>
          </a:p>
        </p:txBody>
      </p:sp>
    </p:spTree>
    <p:extLst>
      <p:ext uri="{BB962C8B-B14F-4D97-AF65-F5344CB8AC3E}">
        <p14:creationId xmlns:p14="http://schemas.microsoft.com/office/powerpoint/2010/main" val="18927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5E8E-19AF-4FF3-AB23-1C23C526A3A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DF5E4D0-EC56-44F5-92DF-D1A47324C50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3474354-57D5-48B1-AD48-3552F3F1466A}"/>
              </a:ext>
            </a:extLst>
          </p:cNvPr>
          <p:cNvPicPr>
            <a:picLocks noChangeAspect="1"/>
          </p:cNvPicPr>
          <p:nvPr/>
        </p:nvPicPr>
        <p:blipFill>
          <a:blip r:embed="rId2"/>
          <a:stretch>
            <a:fillRect/>
          </a:stretch>
        </p:blipFill>
        <p:spPr>
          <a:xfrm>
            <a:off x="387413" y="160589"/>
            <a:ext cx="11417173" cy="6396692"/>
          </a:xfrm>
          <a:prstGeom prst="rect">
            <a:avLst/>
          </a:prstGeom>
        </p:spPr>
      </p:pic>
    </p:spTree>
    <p:extLst>
      <p:ext uri="{BB962C8B-B14F-4D97-AF65-F5344CB8AC3E}">
        <p14:creationId xmlns:p14="http://schemas.microsoft.com/office/powerpoint/2010/main" val="414986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445-E8B3-43D6-87FF-7AD64A57230F}"/>
              </a:ext>
            </a:extLst>
          </p:cNvPr>
          <p:cNvSpPr>
            <a:spLocks noGrp="1"/>
          </p:cNvSpPr>
          <p:nvPr>
            <p:ph type="title"/>
          </p:nvPr>
        </p:nvSpPr>
        <p:spPr>
          <a:xfrm>
            <a:off x="913795" y="158620"/>
            <a:ext cx="10353762" cy="1088506"/>
          </a:xfrm>
        </p:spPr>
        <p:txBody>
          <a:bodyPr>
            <a:normAutofit fontScale="90000"/>
          </a:bodyPr>
          <a:lstStyle/>
          <a:p>
            <a:r>
              <a:rPr lang="en-US" u="sng" dirty="0"/>
              <a:t>Albemarle County Mental Health Crisis Response</a:t>
            </a:r>
          </a:p>
        </p:txBody>
      </p:sp>
      <p:graphicFrame>
        <p:nvGraphicFramePr>
          <p:cNvPr id="4" name="Content Placeholder 3">
            <a:extLst>
              <a:ext uri="{FF2B5EF4-FFF2-40B4-BE49-F238E27FC236}">
                <a16:creationId xmlns:a16="http://schemas.microsoft.com/office/drawing/2014/main" id="{D440E207-59BC-4015-BCB9-BCF3BCD876AD}"/>
              </a:ext>
            </a:extLst>
          </p:cNvPr>
          <p:cNvGraphicFramePr>
            <a:graphicFrameLocks noGrp="1"/>
          </p:cNvGraphicFramePr>
          <p:nvPr>
            <p:ph idx="1"/>
          </p:nvPr>
        </p:nvGraphicFramePr>
        <p:xfrm>
          <a:off x="913882" y="1247126"/>
          <a:ext cx="10353675" cy="5604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804378E5-C01B-40A3-A260-05D15E5722E1}"/>
              </a:ext>
            </a:extLst>
          </p:cNvPr>
          <p:cNvCxnSpPr>
            <a:cxnSpLocks/>
          </p:cNvCxnSpPr>
          <p:nvPr/>
        </p:nvCxnSpPr>
        <p:spPr>
          <a:xfrm>
            <a:off x="7694646" y="1752566"/>
            <a:ext cx="1281403" cy="55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B3B4F3-BD04-44B3-AA56-D08CA5120A05}"/>
              </a:ext>
            </a:extLst>
          </p:cNvPr>
          <p:cNvCxnSpPr>
            <a:cxnSpLocks/>
          </p:cNvCxnSpPr>
          <p:nvPr/>
        </p:nvCxnSpPr>
        <p:spPr>
          <a:xfrm flipH="1">
            <a:off x="2575249" y="1752566"/>
            <a:ext cx="1511560" cy="48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854ED58-FE87-4474-A84E-521DDC5DB590}"/>
              </a:ext>
            </a:extLst>
          </p:cNvPr>
          <p:cNvCxnSpPr/>
          <p:nvPr/>
        </p:nvCxnSpPr>
        <p:spPr>
          <a:xfrm flipH="1">
            <a:off x="6652727" y="2693371"/>
            <a:ext cx="662473" cy="373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43B21DB-5FA0-49D0-8109-995A42CA03D5}"/>
              </a:ext>
            </a:extLst>
          </p:cNvPr>
          <p:cNvCxnSpPr/>
          <p:nvPr/>
        </p:nvCxnSpPr>
        <p:spPr>
          <a:xfrm>
            <a:off x="9032033" y="3648268"/>
            <a:ext cx="0" cy="401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7B517C-D00B-4639-91D6-16EC9E558147}"/>
              </a:ext>
            </a:extLst>
          </p:cNvPr>
          <p:cNvCxnSpPr>
            <a:cxnSpLocks/>
          </p:cNvCxnSpPr>
          <p:nvPr/>
        </p:nvCxnSpPr>
        <p:spPr>
          <a:xfrm flipH="1">
            <a:off x="7763069" y="5542384"/>
            <a:ext cx="1212981" cy="634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FE17C7F-0904-48A4-A41E-AD99768C858C}"/>
              </a:ext>
            </a:extLst>
          </p:cNvPr>
          <p:cNvCxnSpPr/>
          <p:nvPr/>
        </p:nvCxnSpPr>
        <p:spPr>
          <a:xfrm>
            <a:off x="2394857" y="3237722"/>
            <a:ext cx="1530221" cy="2939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93E043-6C84-4546-9ADC-6A01350FA659}"/>
              </a:ext>
            </a:extLst>
          </p:cNvPr>
          <p:cNvCxnSpPr/>
          <p:nvPr/>
        </p:nvCxnSpPr>
        <p:spPr>
          <a:xfrm>
            <a:off x="6484776" y="4512841"/>
            <a:ext cx="830424" cy="41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00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BF2E-0800-4DC4-910D-DDD207FC2E89}"/>
              </a:ext>
            </a:extLst>
          </p:cNvPr>
          <p:cNvSpPr>
            <a:spLocks noGrp="1"/>
          </p:cNvSpPr>
          <p:nvPr>
            <p:ph type="title"/>
          </p:nvPr>
        </p:nvSpPr>
        <p:spPr>
          <a:xfrm>
            <a:off x="913795" y="159392"/>
            <a:ext cx="10353762" cy="897622"/>
          </a:xfrm>
        </p:spPr>
        <p:txBody>
          <a:bodyPr/>
          <a:lstStyle/>
          <a:p>
            <a:r>
              <a:rPr lang="en-US" u="sng" dirty="0"/>
              <a:t>Crisis Response Work Group</a:t>
            </a:r>
          </a:p>
        </p:txBody>
      </p:sp>
      <p:sp>
        <p:nvSpPr>
          <p:cNvPr id="3" name="Content Placeholder 2">
            <a:extLst>
              <a:ext uri="{FF2B5EF4-FFF2-40B4-BE49-F238E27FC236}">
                <a16:creationId xmlns:a16="http://schemas.microsoft.com/office/drawing/2014/main" id="{33154A94-150A-429D-BA3A-99A15F03FB10}"/>
              </a:ext>
            </a:extLst>
          </p:cNvPr>
          <p:cNvSpPr>
            <a:spLocks noGrp="1"/>
          </p:cNvSpPr>
          <p:nvPr>
            <p:ph idx="1"/>
          </p:nvPr>
        </p:nvSpPr>
        <p:spPr>
          <a:xfrm>
            <a:off x="545284" y="1182848"/>
            <a:ext cx="11232859" cy="5335398"/>
          </a:xfrm>
        </p:spPr>
        <p:txBody>
          <a:bodyPr>
            <a:normAutofit fontScale="92500" lnSpcReduction="10000"/>
          </a:bodyPr>
          <a:lstStyle/>
          <a:p>
            <a:r>
              <a:rPr lang="en-US" dirty="0"/>
              <a:t>Albemarle Police- Major Sean Reeves</a:t>
            </a:r>
          </a:p>
          <a:p>
            <a:r>
              <a:rPr lang="en-US" dirty="0">
                <a:effectLst/>
              </a:rPr>
              <a:t>CIT- Tom Von Hemert</a:t>
            </a:r>
          </a:p>
          <a:p>
            <a:pPr lvl="0"/>
            <a:r>
              <a:rPr lang="en-US" dirty="0">
                <a:effectLst/>
              </a:rPr>
              <a:t>Albemarle Sheriff’s Office- Sheriff Chan Bryant</a:t>
            </a:r>
          </a:p>
          <a:p>
            <a:pPr lvl="0"/>
            <a:r>
              <a:rPr lang="en-US" dirty="0">
                <a:effectLst/>
              </a:rPr>
              <a:t>Social Services- Mary Stebbins</a:t>
            </a:r>
          </a:p>
          <a:p>
            <a:pPr lvl="0"/>
            <a:r>
              <a:rPr lang="en-US" dirty="0">
                <a:effectLst/>
              </a:rPr>
              <a:t>Region Ten- Lori Wood</a:t>
            </a:r>
          </a:p>
          <a:p>
            <a:pPr lvl="0"/>
            <a:r>
              <a:rPr lang="en-US" dirty="0">
                <a:effectLst/>
              </a:rPr>
              <a:t>County Legal- Amanda Farley </a:t>
            </a:r>
          </a:p>
          <a:p>
            <a:pPr lvl="0"/>
            <a:r>
              <a:rPr lang="en-US" dirty="0">
                <a:effectLst/>
              </a:rPr>
              <a:t>Fire Rescue- Deputy Chief David Puckett</a:t>
            </a:r>
          </a:p>
          <a:p>
            <a:pPr lvl="0"/>
            <a:r>
              <a:rPr lang="en-US" dirty="0">
                <a:effectLst/>
              </a:rPr>
              <a:t>Commonwealth’s Attorney (Mental Health docket)- Jim Hingeley</a:t>
            </a:r>
          </a:p>
          <a:p>
            <a:pPr lvl="0"/>
            <a:r>
              <a:rPr lang="en-US" dirty="0">
                <a:effectLst/>
              </a:rPr>
              <a:t>ECC- Sonny Saxton </a:t>
            </a:r>
          </a:p>
          <a:p>
            <a:pPr lvl="0"/>
            <a:r>
              <a:rPr lang="en-US" dirty="0">
                <a:effectLst/>
              </a:rPr>
              <a:t>To Be Included Later:</a:t>
            </a:r>
          </a:p>
          <a:p>
            <a:pPr lvl="1"/>
            <a:r>
              <a:rPr lang="en-US" dirty="0">
                <a:effectLst/>
              </a:rPr>
              <a:t>Internal CIT Representatives</a:t>
            </a:r>
          </a:p>
          <a:p>
            <a:pPr lvl="1"/>
            <a:r>
              <a:rPr lang="en-US" dirty="0">
                <a:effectLst/>
              </a:rPr>
              <a:t>Magistrate’s Office</a:t>
            </a:r>
          </a:p>
          <a:p>
            <a:pPr lvl="1"/>
            <a:r>
              <a:rPr lang="en-US" dirty="0">
                <a:effectLst/>
              </a:rPr>
              <a:t>Alternative Transportation Services</a:t>
            </a:r>
          </a:p>
        </p:txBody>
      </p:sp>
    </p:spTree>
    <p:extLst>
      <p:ext uri="{BB962C8B-B14F-4D97-AF65-F5344CB8AC3E}">
        <p14:creationId xmlns:p14="http://schemas.microsoft.com/office/powerpoint/2010/main" val="412247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0571-01A5-491E-BF9D-44AFAB57D408}"/>
              </a:ext>
            </a:extLst>
          </p:cNvPr>
          <p:cNvSpPr>
            <a:spLocks noGrp="1"/>
          </p:cNvSpPr>
          <p:nvPr>
            <p:ph type="ctrTitle"/>
          </p:nvPr>
        </p:nvSpPr>
        <p:spPr>
          <a:xfrm>
            <a:off x="5369441" y="1233378"/>
            <a:ext cx="5441285" cy="1065205"/>
          </a:xfrm>
        </p:spPr>
        <p:txBody>
          <a:bodyPr>
            <a:normAutofit/>
          </a:bodyPr>
          <a:lstStyle/>
          <a:p>
            <a:r>
              <a:rPr lang="en-US" dirty="0"/>
              <a:t>Next Steps?</a:t>
            </a:r>
          </a:p>
        </p:txBody>
      </p:sp>
      <p:sp>
        <p:nvSpPr>
          <p:cNvPr id="3" name="Subtitle 2">
            <a:extLst>
              <a:ext uri="{FF2B5EF4-FFF2-40B4-BE49-F238E27FC236}">
                <a16:creationId xmlns:a16="http://schemas.microsoft.com/office/drawing/2014/main" id="{8323D400-FFE5-4D3F-813F-2C3C7DD314E4}"/>
              </a:ext>
            </a:extLst>
          </p:cNvPr>
          <p:cNvSpPr>
            <a:spLocks noGrp="1"/>
          </p:cNvSpPr>
          <p:nvPr>
            <p:ph type="subTitle" idx="1"/>
          </p:nvPr>
        </p:nvSpPr>
        <p:spPr>
          <a:xfrm>
            <a:off x="4679884" y="2407640"/>
            <a:ext cx="7224094" cy="3707935"/>
          </a:xfrm>
        </p:spPr>
        <p:txBody>
          <a:bodyPr>
            <a:normAutofit/>
          </a:bodyPr>
          <a:lstStyle/>
          <a:p>
            <a:pPr marL="342900" indent="-342900" algn="l">
              <a:buFont typeface="Arial" panose="020B0604020202020204" pitchFamily="34" charset="0"/>
              <a:buChar char="•"/>
            </a:pPr>
            <a:r>
              <a:rPr lang="en-US" dirty="0"/>
              <a:t>Awareness of mental health issues in our community</a:t>
            </a:r>
          </a:p>
          <a:p>
            <a:pPr marL="342900" indent="-342900" algn="l">
              <a:buFont typeface="Arial" panose="020B0604020202020204" pitchFamily="34" charset="0"/>
              <a:buChar char="•"/>
            </a:pPr>
            <a:r>
              <a:rPr lang="en-US" dirty="0"/>
              <a:t>Support Region Ten partners</a:t>
            </a:r>
          </a:p>
          <a:p>
            <a:pPr marL="342900" indent="-342900" algn="l">
              <a:buFont typeface="Arial" panose="020B0604020202020204" pitchFamily="34" charset="0"/>
              <a:buChar char="•"/>
            </a:pPr>
            <a:r>
              <a:rPr lang="en-US" dirty="0"/>
              <a:t>Support reform that decouples law enforcement from medical calls for service</a:t>
            </a:r>
          </a:p>
          <a:p>
            <a:pPr marL="342900" indent="-342900" algn="l">
              <a:buFont typeface="Arial" panose="020B0604020202020204" pitchFamily="34" charset="0"/>
              <a:buChar char="•"/>
            </a:pPr>
            <a:r>
              <a:rPr lang="en-US" dirty="0"/>
              <a:t>Work group strategic planning</a:t>
            </a:r>
          </a:p>
          <a:p>
            <a:pPr marL="342900" indent="-342900" algn="l">
              <a:buFont typeface="Arial" panose="020B0604020202020204" pitchFamily="34" charset="0"/>
              <a:buChar char="•"/>
            </a:pPr>
            <a:r>
              <a:rPr lang="en-US" dirty="0"/>
              <a:t>Explore the need for a Health and Human Services Department within Albemarle County </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Graphic 6" descr="Footprints">
            <a:extLst>
              <a:ext uri="{FF2B5EF4-FFF2-40B4-BE49-F238E27FC236}">
                <a16:creationId xmlns:a16="http://schemas.microsoft.com/office/drawing/2014/main" id="{59B65084-062C-43B2-9CC0-BCD862B99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3339" y="1427660"/>
            <a:ext cx="3551912" cy="3551912"/>
          </a:xfrm>
          <a:prstGeom prst="rect">
            <a:avLst/>
          </a:prstGeom>
        </p:spPr>
      </p:pic>
    </p:spTree>
    <p:extLst>
      <p:ext uri="{BB962C8B-B14F-4D97-AF65-F5344CB8AC3E}">
        <p14:creationId xmlns:p14="http://schemas.microsoft.com/office/powerpoint/2010/main" val="161297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FE0E-147C-40EE-BA4C-0ED44C262B8A}"/>
              </a:ext>
            </a:extLst>
          </p:cNvPr>
          <p:cNvSpPr>
            <a:spLocks noGrp="1"/>
          </p:cNvSpPr>
          <p:nvPr>
            <p:ph type="title"/>
          </p:nvPr>
        </p:nvSpPr>
        <p:spPr/>
        <p:txBody>
          <a:bodyPr/>
          <a:lstStyle/>
          <a:p>
            <a:r>
              <a:rPr lang="en-US" u="sng"/>
              <a:t>Overview of Mental Health</a:t>
            </a:r>
            <a:endParaRPr lang="en-US" u="sng" dirty="0"/>
          </a:p>
        </p:txBody>
      </p:sp>
      <p:sp>
        <p:nvSpPr>
          <p:cNvPr id="3" name="Content Placeholder 2">
            <a:extLst>
              <a:ext uri="{FF2B5EF4-FFF2-40B4-BE49-F238E27FC236}">
                <a16:creationId xmlns:a16="http://schemas.microsoft.com/office/drawing/2014/main" id="{0427CA15-D760-4481-A0EB-9DD9D1FD75AE}"/>
              </a:ext>
            </a:extLst>
          </p:cNvPr>
          <p:cNvSpPr>
            <a:spLocks noGrp="1"/>
          </p:cNvSpPr>
          <p:nvPr>
            <p:ph idx="1"/>
          </p:nvPr>
        </p:nvSpPr>
        <p:spPr>
          <a:xfrm>
            <a:off x="913795" y="1580050"/>
            <a:ext cx="10353762" cy="5164699"/>
          </a:xfrm>
        </p:spPr>
        <p:txBody>
          <a:bodyPr>
            <a:normAutofit/>
          </a:bodyPr>
          <a:lstStyle/>
          <a:p>
            <a:r>
              <a:rPr lang="en-US"/>
              <a:t>Mental health is an important part of overall health and well-being. Mental health includes our emotional, psychological, and social well-being. It affects how we think, feel, and act. It also helps determine how we handle stress, relate to others, and make healthy choices. Mental health is important at every stage of life, from childhood and adolescence through adulthood.</a:t>
            </a:r>
          </a:p>
          <a:p>
            <a:r>
              <a:rPr lang="en-US">
                <a:effectLst/>
              </a:rPr>
              <a:t>About 1 in 5 American adults and 1 in 5 children will experience a mental illness at some point in their lives.</a:t>
            </a:r>
          </a:p>
          <a:p>
            <a:r>
              <a:rPr lang="en-US"/>
              <a:t>Suicide is the 2nd leading cause of death among people ages 15-34 in the United States.</a:t>
            </a:r>
          </a:p>
          <a:p>
            <a:r>
              <a:rPr lang="en-US">
                <a:effectLst/>
              </a:rPr>
              <a:t>Mental illness can be treated. Research shows that people with mental illness can get better and many recover completely.</a:t>
            </a:r>
          </a:p>
          <a:p>
            <a:r>
              <a:rPr lang="en-US"/>
              <a:t>The vast majority of people with mental illness are no more likely to be violent than anyone else. In fact, people with mental illnesses are more likely to be victims of violent crime than the general population.</a:t>
            </a:r>
          </a:p>
          <a:p>
            <a:pPr marL="36900" indent="0">
              <a:buNone/>
            </a:pPr>
            <a:endParaRPr lang="en-US" dirty="0"/>
          </a:p>
        </p:txBody>
      </p:sp>
      <p:pic>
        <p:nvPicPr>
          <p:cNvPr id="4" name="Picture 3">
            <a:extLst>
              <a:ext uri="{FF2B5EF4-FFF2-40B4-BE49-F238E27FC236}">
                <a16:creationId xmlns:a16="http://schemas.microsoft.com/office/drawing/2014/main" id="{1758869B-8923-4400-A4C0-8EF315AB2CA5}"/>
              </a:ext>
            </a:extLst>
          </p:cNvPr>
          <p:cNvPicPr>
            <a:picLocks noChangeAspect="1"/>
          </p:cNvPicPr>
          <p:nvPr/>
        </p:nvPicPr>
        <p:blipFill>
          <a:blip r:embed="rId2"/>
          <a:stretch>
            <a:fillRect/>
          </a:stretch>
        </p:blipFill>
        <p:spPr>
          <a:xfrm>
            <a:off x="10105053" y="113251"/>
            <a:ext cx="1891782" cy="1324247"/>
          </a:xfrm>
          <a:prstGeom prst="rect">
            <a:avLst/>
          </a:prstGeom>
        </p:spPr>
      </p:pic>
    </p:spTree>
    <p:extLst>
      <p:ext uri="{BB962C8B-B14F-4D97-AF65-F5344CB8AC3E}">
        <p14:creationId xmlns:p14="http://schemas.microsoft.com/office/powerpoint/2010/main" val="425516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87E28-8A3B-4DE6-86EE-4A8DFF03CB67}"/>
              </a:ext>
            </a:extLst>
          </p:cNvPr>
          <p:cNvPicPr>
            <a:picLocks noChangeAspect="1"/>
          </p:cNvPicPr>
          <p:nvPr/>
        </p:nvPicPr>
        <p:blipFill>
          <a:blip r:embed="rId2"/>
          <a:stretch>
            <a:fillRect/>
          </a:stretch>
        </p:blipFill>
        <p:spPr>
          <a:xfrm>
            <a:off x="0" y="22393"/>
            <a:ext cx="12192000" cy="6835607"/>
          </a:xfrm>
          <a:prstGeom prst="rect">
            <a:avLst/>
          </a:prstGeom>
        </p:spPr>
      </p:pic>
    </p:spTree>
    <p:extLst>
      <p:ext uri="{BB962C8B-B14F-4D97-AF65-F5344CB8AC3E}">
        <p14:creationId xmlns:p14="http://schemas.microsoft.com/office/powerpoint/2010/main" val="423183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40688" y="2989910"/>
            <a:ext cx="9155615" cy="2639869"/>
          </a:xfrm>
          <a:prstGeom prst="rect">
            <a:avLst/>
          </a:prstGeom>
        </p:spPr>
      </p:pic>
      <p:sp>
        <p:nvSpPr>
          <p:cNvPr id="9" name="TextBox 8"/>
          <p:cNvSpPr txBox="1"/>
          <p:nvPr/>
        </p:nvSpPr>
        <p:spPr>
          <a:xfrm>
            <a:off x="65868" y="169773"/>
            <a:ext cx="12060265" cy="2062103"/>
          </a:xfrm>
          <a:prstGeom prst="rect">
            <a:avLst/>
          </a:prstGeom>
          <a:noFill/>
        </p:spPr>
        <p:txBody>
          <a:bodyPr wrap="square" rtlCol="0">
            <a:spAutoFit/>
          </a:bodyPr>
          <a:lstStyle/>
          <a:p>
            <a:pPr algn="ctr"/>
            <a:r>
              <a:rPr lang="en-US" sz="2900" dirty="0"/>
              <a:t>MENTAL HEALTH, CONTINUED</a:t>
            </a:r>
          </a:p>
          <a:p>
            <a:pPr algn="ctr"/>
            <a:endParaRPr lang="en-US" sz="1500" dirty="0"/>
          </a:p>
          <a:p>
            <a:pPr algn="ctr"/>
            <a:r>
              <a:rPr lang="en-US" sz="2300" dirty="0"/>
              <a:t>2020 mental health CFS were </a:t>
            </a:r>
            <a:r>
              <a:rPr lang="en-US" sz="2300" b="1" dirty="0">
                <a:solidFill>
                  <a:srgbClr val="FF0000"/>
                </a:solidFill>
              </a:rPr>
              <a:t>up 1% </a:t>
            </a:r>
            <a:r>
              <a:rPr lang="en-US" sz="2300" dirty="0"/>
              <a:t>compared to the 3YAvg for the same time period.</a:t>
            </a:r>
          </a:p>
          <a:p>
            <a:r>
              <a:rPr lang="en-US" sz="2300" dirty="0"/>
              <a:t>        Example: Total time spent in December to clear: 139:11:58</a:t>
            </a:r>
          </a:p>
          <a:p>
            <a:endParaRPr lang="en-US" sz="2300" dirty="0"/>
          </a:p>
          <a:p>
            <a:pPr algn="ctr"/>
            <a:endParaRPr lang="en-US" sz="1500" dirty="0"/>
          </a:p>
        </p:txBody>
      </p:sp>
      <p:sp>
        <p:nvSpPr>
          <p:cNvPr id="4" name="TextBox 3"/>
          <p:cNvSpPr txBox="1"/>
          <p:nvPr/>
        </p:nvSpPr>
        <p:spPr>
          <a:xfrm>
            <a:off x="10424885" y="2989910"/>
            <a:ext cx="1619338" cy="1477328"/>
          </a:xfrm>
          <a:prstGeom prst="rect">
            <a:avLst/>
          </a:prstGeom>
          <a:solidFill>
            <a:srgbClr val="0070C0"/>
          </a:solidFill>
        </p:spPr>
        <p:txBody>
          <a:bodyPr wrap="square" rtlCol="0">
            <a:spAutoFit/>
          </a:bodyPr>
          <a:lstStyle/>
          <a:p>
            <a:r>
              <a:rPr lang="en-US" dirty="0"/>
              <a:t>2020 suicides:</a:t>
            </a:r>
          </a:p>
          <a:p>
            <a:pPr algn="ctr"/>
            <a:r>
              <a:rPr lang="en-US" dirty="0"/>
              <a:t>+46% from 2019</a:t>
            </a:r>
          </a:p>
          <a:p>
            <a:pPr algn="ctr"/>
            <a:r>
              <a:rPr lang="en-US" dirty="0"/>
              <a:t>+73% from 2018</a:t>
            </a:r>
          </a:p>
        </p:txBody>
      </p:sp>
    </p:spTree>
    <p:extLst>
      <p:ext uri="{BB962C8B-B14F-4D97-AF65-F5344CB8AC3E}">
        <p14:creationId xmlns:p14="http://schemas.microsoft.com/office/powerpoint/2010/main" val="116644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4989DE-A1A8-4854-9DC6-DB65C703D15F}"/>
              </a:ext>
            </a:extLst>
          </p:cNvPr>
          <p:cNvPicPr>
            <a:picLocks noGrp="1" noChangeAspect="1"/>
          </p:cNvPicPr>
          <p:nvPr>
            <p:ph idx="4294967295"/>
          </p:nvPr>
        </p:nvPicPr>
        <p:blipFill>
          <a:blip r:embed="rId2"/>
          <a:stretch>
            <a:fillRect/>
          </a:stretch>
        </p:blipFill>
        <p:spPr>
          <a:xfrm>
            <a:off x="3424336" y="118353"/>
            <a:ext cx="5691672" cy="6621294"/>
          </a:xfrm>
          <a:prstGeom prst="rect">
            <a:avLst/>
          </a:prstGeom>
        </p:spPr>
      </p:pic>
    </p:spTree>
    <p:extLst>
      <p:ext uri="{BB962C8B-B14F-4D97-AF65-F5344CB8AC3E}">
        <p14:creationId xmlns:p14="http://schemas.microsoft.com/office/powerpoint/2010/main" val="145602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latin typeface="Times New Roman" panose="02020603050405020304" pitchFamily="18" charset="0"/>
                <a:cs typeface="Times New Roman" panose="02020603050405020304" pitchFamily="18" charset="0"/>
              </a:rPr>
              <a:t>Mental Health Response Training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1103313" y="1746250"/>
          <a:ext cx="8947150" cy="4502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50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50B3-A36C-4A4C-A10E-6C1032FA9418}"/>
              </a:ext>
            </a:extLst>
          </p:cNvPr>
          <p:cNvSpPr>
            <a:spLocks noGrp="1"/>
          </p:cNvSpPr>
          <p:nvPr>
            <p:ph type="title"/>
          </p:nvPr>
        </p:nvSpPr>
        <p:spPr/>
        <p:txBody>
          <a:bodyPr vert="horz" lIns="91440" tIns="45720" rIns="91440" bIns="45720" rtlCol="0" anchor="ctr">
            <a:normAutofit/>
          </a:bodyPr>
          <a:lstStyle/>
          <a:p>
            <a:pPr>
              <a:lnSpc>
                <a:spcPct val="90000"/>
              </a:lnSpc>
            </a:pPr>
            <a:r>
              <a:rPr lang="en-US" sz="3400" u="sng" dirty="0"/>
              <a:t>Overview of Current Process</a:t>
            </a:r>
          </a:p>
        </p:txBody>
      </p:sp>
      <p:pic>
        <p:nvPicPr>
          <p:cNvPr id="7" name="Content Placeholder 6">
            <a:extLst>
              <a:ext uri="{FF2B5EF4-FFF2-40B4-BE49-F238E27FC236}">
                <a16:creationId xmlns:a16="http://schemas.microsoft.com/office/drawing/2014/main" id="{A76B4652-4EA6-49CA-9073-49CA6AA8E5F0}"/>
              </a:ext>
            </a:extLst>
          </p:cNvPr>
          <p:cNvPicPr>
            <a:picLocks noGrp="1" noChangeAspect="1"/>
          </p:cNvPicPr>
          <p:nvPr>
            <p:ph idx="1"/>
          </p:nvPr>
        </p:nvPicPr>
        <p:blipFill>
          <a:blip r:embed="rId2"/>
          <a:stretch>
            <a:fillRect/>
          </a:stretch>
        </p:blipFill>
        <p:spPr>
          <a:xfrm>
            <a:off x="2939143" y="1580050"/>
            <a:ext cx="6149770" cy="4444170"/>
          </a:xfrm>
          <a:prstGeom prst="rect">
            <a:avLst/>
          </a:prstGeom>
        </p:spPr>
      </p:pic>
    </p:spTree>
    <p:extLst>
      <p:ext uri="{BB962C8B-B14F-4D97-AF65-F5344CB8AC3E}">
        <p14:creationId xmlns:p14="http://schemas.microsoft.com/office/powerpoint/2010/main" val="152018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45BF-D4FF-4EF8-95F9-43BABDB88B30}"/>
              </a:ext>
            </a:extLst>
          </p:cNvPr>
          <p:cNvSpPr>
            <a:spLocks noGrp="1"/>
          </p:cNvSpPr>
          <p:nvPr>
            <p:ph type="title"/>
          </p:nvPr>
        </p:nvSpPr>
        <p:spPr/>
        <p:txBody>
          <a:bodyPr/>
          <a:lstStyle/>
          <a:p>
            <a:r>
              <a:rPr lang="en-US" u="sng" dirty="0"/>
              <a:t>Imprisoning America’s Mentally Ill</a:t>
            </a:r>
          </a:p>
        </p:txBody>
      </p:sp>
      <p:sp>
        <p:nvSpPr>
          <p:cNvPr id="3" name="Content Placeholder 2">
            <a:extLst>
              <a:ext uri="{FF2B5EF4-FFF2-40B4-BE49-F238E27FC236}">
                <a16:creationId xmlns:a16="http://schemas.microsoft.com/office/drawing/2014/main" id="{840E8D6F-3E35-4E24-99F0-560F33442F7F}"/>
              </a:ext>
            </a:extLst>
          </p:cNvPr>
          <p:cNvSpPr>
            <a:spLocks noGrp="1"/>
          </p:cNvSpPr>
          <p:nvPr>
            <p:ph idx="1"/>
          </p:nvPr>
        </p:nvSpPr>
        <p:spPr>
          <a:xfrm>
            <a:off x="913795" y="1732449"/>
            <a:ext cx="10353762" cy="4777408"/>
          </a:xfrm>
        </p:spPr>
        <p:txBody>
          <a:bodyPr>
            <a:normAutofit fontScale="92500" lnSpcReduction="20000"/>
          </a:bodyPr>
          <a:lstStyle/>
          <a:p>
            <a:r>
              <a:rPr lang="en-US" dirty="0"/>
              <a:t>In 2018, the Bureau of Justice Statistics (BJS) reported that 14 percent of prisoners in state and federal facilities met the criteria for having serious mental health conditions. In local jails the number was 26 percent. Only five percent of the general population meets those criteria, according to the BJS. Mental illness also affects a higher percentage of female prisoners than males.</a:t>
            </a:r>
          </a:p>
          <a:p>
            <a:endParaRPr lang="en-US" dirty="0"/>
          </a:p>
          <a:p>
            <a:r>
              <a:rPr lang="en-US" dirty="0"/>
              <a:t>According to federal data, 40 percent of prisoners were diagnosed with a mental health disorder between 2011 and 2014. Every year two million people with psychological problems are jailed, based on estimates by the National Alliance on Mental Illness. A 2016 report by the Treatment Advocacy Center found that mentally ill prisoners stay locked up longer, cost more to house and are more likely to commit suicide and be placed in solitary confinement.</a:t>
            </a:r>
          </a:p>
          <a:p>
            <a:endParaRPr lang="en-US" dirty="0"/>
          </a:p>
          <a:p>
            <a:r>
              <a:rPr lang="en-US" dirty="0"/>
              <a:t>The costs of incarcerating the mentally ill are significant. In Michigan, where mental illness afflicts a quarter of the state’s 41,000 prisoners, it costs $95,000 a year to house each one, compared to $35,000 for prisoners without mental health problems. For the mentally ill who are not incarcerated, the state spends just $6,000 each per year, on average (Lyon, E, 2019).</a:t>
            </a:r>
          </a:p>
        </p:txBody>
      </p:sp>
    </p:spTree>
    <p:extLst>
      <p:ext uri="{BB962C8B-B14F-4D97-AF65-F5344CB8AC3E}">
        <p14:creationId xmlns:p14="http://schemas.microsoft.com/office/powerpoint/2010/main" val="184132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E195D1-B9C2-4ABF-BB41-1D7C2BA77401}"/>
              </a:ext>
            </a:extLst>
          </p:cNvPr>
          <p:cNvPicPr>
            <a:picLocks noGrp="1" noChangeAspect="1"/>
          </p:cNvPicPr>
          <p:nvPr>
            <p:ph sz="half" idx="4294967295"/>
          </p:nvPr>
        </p:nvPicPr>
        <p:blipFill>
          <a:blip r:embed="rId2"/>
          <a:stretch>
            <a:fillRect/>
          </a:stretch>
        </p:blipFill>
        <p:spPr>
          <a:xfrm>
            <a:off x="676141" y="362792"/>
            <a:ext cx="10839717" cy="6132416"/>
          </a:xfrm>
          <a:prstGeom prst="rect">
            <a:avLst/>
          </a:prstGeom>
        </p:spPr>
      </p:pic>
    </p:spTree>
    <p:extLst>
      <p:ext uri="{BB962C8B-B14F-4D97-AF65-F5344CB8AC3E}">
        <p14:creationId xmlns:p14="http://schemas.microsoft.com/office/powerpoint/2010/main" val="3336717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1106</Words>
  <Application>Microsoft Office PowerPoint</Application>
  <PresentationFormat>Widescreen</PresentationFormat>
  <Paragraphs>93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Calisto MT</vt:lpstr>
      <vt:lpstr>Times New Roman</vt:lpstr>
      <vt:lpstr>Trebuchet MS</vt:lpstr>
      <vt:lpstr>Wingdings 2</vt:lpstr>
      <vt:lpstr>Slate</vt:lpstr>
      <vt:lpstr>           Response to Mental Health Crisis Calls in Albemarle County   February 9, 2021</vt:lpstr>
      <vt:lpstr>Overview of Mental Health</vt:lpstr>
      <vt:lpstr>PowerPoint Presentation</vt:lpstr>
      <vt:lpstr>PowerPoint Presentation</vt:lpstr>
      <vt:lpstr>PowerPoint Presentation</vt:lpstr>
      <vt:lpstr>Mental Health Response Training </vt:lpstr>
      <vt:lpstr>Overview of Current Process</vt:lpstr>
      <vt:lpstr>Imprisoning America’s Mentally Ill</vt:lpstr>
      <vt:lpstr>PowerPoint Presentation</vt:lpstr>
      <vt:lpstr>Virginia Department of Behavioral Health &amp; Developmental Services </vt:lpstr>
      <vt:lpstr>Mental Health Crisis Response Team</vt:lpstr>
      <vt:lpstr>What Could Be</vt:lpstr>
      <vt:lpstr>Marcus Alert</vt:lpstr>
      <vt:lpstr>TIMEFRAMES</vt:lpstr>
      <vt:lpstr>PowerPoint Presentation</vt:lpstr>
      <vt:lpstr>Albemarle County Mental Health Crisis Response</vt:lpstr>
      <vt:lpstr>Crisis Response Work Group</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Citizens in Crisis</dc:title>
  <dc:creator>Sean Reeves</dc:creator>
  <cp:lastModifiedBy>Cynthia Jones "Police"</cp:lastModifiedBy>
  <cp:revision>41</cp:revision>
  <dcterms:created xsi:type="dcterms:W3CDTF">2020-10-28T16:39:02Z</dcterms:created>
  <dcterms:modified xsi:type="dcterms:W3CDTF">2021-03-26T12:04:16Z</dcterms:modified>
</cp:coreProperties>
</file>