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14" r:id="rId2"/>
  </p:sldMasterIdLst>
  <p:sldIdLst>
    <p:sldId id="262" r:id="rId3"/>
    <p:sldId id="256" r:id="rId4"/>
    <p:sldId id="261" r:id="rId5"/>
    <p:sldId id="257" r:id="rId6"/>
    <p:sldId id="259" r:id="rId7"/>
    <p:sldId id="260" r:id="rId8"/>
    <p:sldId id="263" r:id="rId9"/>
    <p:sldId id="387" r:id="rId10"/>
    <p:sldId id="265" r:id="rId11"/>
    <p:sldId id="267" r:id="rId12"/>
    <p:sldId id="272" r:id="rId13"/>
    <p:sldId id="268" r:id="rId14"/>
    <p:sldId id="258" r:id="rId15"/>
    <p:sldId id="388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627AE2BE-03BF-4962-B002-C2BF52E45595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0C09C39-2A15-4DA4-9B6B-24383B858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82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AE2BE-03BF-4962-B002-C2BF52E45595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09C39-2A15-4DA4-9B6B-24383B858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334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627AE2BE-03BF-4962-B002-C2BF52E45595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0C09C39-2A15-4DA4-9B6B-24383B858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5720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627AE2BE-03BF-4962-B002-C2BF52E45595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0C09C39-2A15-4DA4-9B6B-24383B858A5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720049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627AE2BE-03BF-4962-B002-C2BF52E45595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0C09C39-2A15-4DA4-9B6B-24383B858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8830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AE2BE-03BF-4962-B002-C2BF52E45595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09C39-2A15-4DA4-9B6B-24383B858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1900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AE2BE-03BF-4962-B002-C2BF52E45595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09C39-2A15-4DA4-9B6B-24383B858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8079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AE2BE-03BF-4962-B002-C2BF52E45595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09C39-2A15-4DA4-9B6B-24383B858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645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627AE2BE-03BF-4962-B002-C2BF52E45595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0C09C39-2A15-4DA4-9B6B-24383B858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8879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36BAC77-FD6C-4F95-BDC1-4FC40D095504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51664903-CDD3-441E-9397-16AEE79BA5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73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BAC77-FD6C-4F95-BDC1-4FC40D095504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64903-CDD3-441E-9397-16AEE79BA5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745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AE2BE-03BF-4962-B002-C2BF52E45595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09C39-2A15-4DA4-9B6B-24383B858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0040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36BAC77-FD6C-4F95-BDC1-4FC40D095504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51664903-CDD3-441E-9397-16AEE79BA5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4777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BAC77-FD6C-4F95-BDC1-4FC40D095504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64903-CDD3-441E-9397-16AEE79BA5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429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BAC77-FD6C-4F95-BDC1-4FC40D095504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64903-CDD3-441E-9397-16AEE79BA5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2976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BAC77-FD6C-4F95-BDC1-4FC40D095504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64903-CDD3-441E-9397-16AEE79BA5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4986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BAC77-FD6C-4F95-BDC1-4FC40D095504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64903-CDD3-441E-9397-16AEE79BA5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1001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BAC77-FD6C-4F95-BDC1-4FC40D095504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64903-CDD3-441E-9397-16AEE79BA5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9485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BAC77-FD6C-4F95-BDC1-4FC40D095504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64903-CDD3-441E-9397-16AEE79BA5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1848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BAC77-FD6C-4F95-BDC1-4FC40D095504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64903-CDD3-441E-9397-16AEE79BA5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1071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36BAC77-FD6C-4F95-BDC1-4FC40D095504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51664903-CDD3-441E-9397-16AEE79BA5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2445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36BAC77-FD6C-4F95-BDC1-4FC40D095504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51664903-CDD3-441E-9397-16AEE79BA59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64917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627AE2BE-03BF-4962-B002-C2BF52E45595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0C09C39-2A15-4DA4-9B6B-24383B858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5089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36BAC77-FD6C-4F95-BDC1-4FC40D095504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51664903-CDD3-441E-9397-16AEE79BA5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7598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BAC77-FD6C-4F95-BDC1-4FC40D095504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64903-CDD3-441E-9397-16AEE79BA5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8211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BAC77-FD6C-4F95-BDC1-4FC40D095504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64903-CDD3-441E-9397-16AEE79BA5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2643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BAC77-FD6C-4F95-BDC1-4FC40D095504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64903-CDD3-441E-9397-16AEE79BA5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6435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36BAC77-FD6C-4F95-BDC1-4FC40D095504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51664903-CDD3-441E-9397-16AEE79BA5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558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AE2BE-03BF-4962-B002-C2BF52E45595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09C39-2A15-4DA4-9B6B-24383B858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664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AE2BE-03BF-4962-B002-C2BF52E45595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09C39-2A15-4DA4-9B6B-24383B858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41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AE2BE-03BF-4962-B002-C2BF52E45595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09C39-2A15-4DA4-9B6B-24383B858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819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AE2BE-03BF-4962-B002-C2BF52E45595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09C39-2A15-4DA4-9B6B-24383B858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488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AE2BE-03BF-4962-B002-C2BF52E45595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09C39-2A15-4DA4-9B6B-24383B858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820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AE2BE-03BF-4962-B002-C2BF52E45595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09C39-2A15-4DA4-9B6B-24383B858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101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AE2BE-03BF-4962-B002-C2BF52E45595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09C39-2A15-4DA4-9B6B-24383B858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0463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6BAC77-FD6C-4F95-BDC1-4FC40D095504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664903-CDD3-441E-9397-16AEE79BA5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4477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B9C55-214E-40F9-BDB3-B3453B8854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u="sng" dirty="0"/>
              <a:t>Albemarle County </a:t>
            </a:r>
            <a:r>
              <a:rPr lang="en-US" dirty="0"/>
              <a:t>Police Department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4D3929-EA4E-447B-AA56-FEC74368BDD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319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26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CA70E7-9061-4633-8341-5E921F2CB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3518" y="821049"/>
            <a:ext cx="3252903" cy="2024932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72C2EB-A450-471C-A1CA-901470DCB0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057" y="3781158"/>
            <a:ext cx="2681099" cy="2433098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F95871-C748-40C9-9267-3D4EDCE1D1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3518" y="4205433"/>
            <a:ext cx="3252903" cy="15641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BBD5F3-A467-4607-87B8-5EBB69F5E6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579" y="824725"/>
            <a:ext cx="3104943" cy="20725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0C3F6A-86D7-4CA8-B907-7BCDF5DFAD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0783" y="1352775"/>
            <a:ext cx="3122143" cy="20762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C36EE6-53ED-4F5B-A910-5FF9CA18F9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0893" y="3749019"/>
            <a:ext cx="3122143" cy="175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0077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ounded Rectangle 14">
            <a:extLst>
              <a:ext uri="{FF2B5EF4-FFF2-40B4-BE49-F238E27FC236}">
                <a16:creationId xmlns:a16="http://schemas.microsoft.com/office/drawing/2014/main" id="{1FDFF85F-F105-40D5-9793-90419158C3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0"/>
            <a:ext cx="7555992" cy="6858000"/>
          </a:xfrm>
          <a:prstGeom prst="roundRect">
            <a:avLst>
              <a:gd name="adj" fmla="val 0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5AB47A4-BA8C-4250-88BD-D49C68C5F9E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6C8958D-EB99-414F-B735-863B67BB14D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75"/>
          <a:stretch/>
        </p:blipFill>
        <p:spPr>
          <a:xfrm>
            <a:off x="0" y="0"/>
            <a:ext cx="4636008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948012-542A-4F9B-B14D-3F7DC060B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4372"/>
            <a:ext cx="3687417" cy="5115727"/>
          </a:xfrm>
        </p:spPr>
        <p:txBody>
          <a:bodyPr>
            <a:normAutofit/>
          </a:bodyPr>
          <a:lstStyle/>
          <a:p>
            <a:pPr algn="l"/>
            <a:r>
              <a:rPr lang="en-US" sz="3100" b="1" dirty="0">
                <a:solidFill>
                  <a:schemeClr val="bg1"/>
                </a:solidFill>
              </a:rPr>
              <a:t>ACPD STATS: 2020</a:t>
            </a:r>
            <a:r>
              <a:rPr lang="en-US" sz="3100" dirty="0">
                <a:solidFill>
                  <a:schemeClr val="bg1"/>
                </a:solidFill>
              </a:rPr>
              <a:t/>
            </a:r>
            <a:br>
              <a:rPr lang="en-US" sz="3100" dirty="0">
                <a:solidFill>
                  <a:schemeClr val="bg1"/>
                </a:solidFill>
              </a:rPr>
            </a:br>
            <a:r>
              <a:rPr lang="en-US" sz="3100" dirty="0">
                <a:solidFill>
                  <a:schemeClr val="bg1"/>
                </a:solidFill>
              </a:rPr>
              <a:t>Crime &amp; CFS Compared to the 3-Year Avg.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9E5F3CB-7BDD-4E64-B274-CD900F08C6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75"/>
          <a:stretch/>
        </p:blipFill>
        <p:spPr>
          <a:xfrm>
            <a:off x="0" y="4375150"/>
            <a:ext cx="4636008" cy="2482850"/>
          </a:xfrm>
          <a:prstGeom prst="rect">
            <a:avLst/>
          </a:prstGeom>
        </p:spPr>
      </p:pic>
      <p:sp>
        <p:nvSpPr>
          <p:cNvPr id="9" name="Arrow: Up 8">
            <a:extLst>
              <a:ext uri="{FF2B5EF4-FFF2-40B4-BE49-F238E27FC236}">
                <a16:creationId xmlns:a16="http://schemas.microsoft.com/office/drawing/2014/main" id="{E09DE2AF-3409-4AD2-A589-26AFD673E990}"/>
              </a:ext>
            </a:extLst>
          </p:cNvPr>
          <p:cNvSpPr/>
          <p:nvPr/>
        </p:nvSpPr>
        <p:spPr>
          <a:xfrm>
            <a:off x="5321808" y="571500"/>
            <a:ext cx="507492" cy="16256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A18A747A-8BDB-4A6F-A7DD-7DE51D0D4A41}"/>
              </a:ext>
            </a:extLst>
          </p:cNvPr>
          <p:cNvSpPr/>
          <p:nvPr/>
        </p:nvSpPr>
        <p:spPr>
          <a:xfrm>
            <a:off x="9090882" y="571500"/>
            <a:ext cx="507492" cy="1625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19F6DF-3247-4D4A-AA29-E9E06C5CC74F}"/>
              </a:ext>
            </a:extLst>
          </p:cNvPr>
          <p:cNvSpPr txBox="1"/>
          <p:nvPr/>
        </p:nvSpPr>
        <p:spPr>
          <a:xfrm>
            <a:off x="5954506" y="353194"/>
            <a:ext cx="32649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Suicides are up 27%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Domestic Incidents are up 21%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Orders of Protection are up 13%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Traffic Fatalities are up 34%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Proactive Patrols are up 22%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5D38DD-8245-4B0D-ADE8-C1A1850E63C4}"/>
              </a:ext>
            </a:extLst>
          </p:cNvPr>
          <p:cNvSpPr txBox="1"/>
          <p:nvPr/>
        </p:nvSpPr>
        <p:spPr>
          <a:xfrm>
            <a:off x="9598374" y="353194"/>
            <a:ext cx="259362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Public Generated CFS are down 9% (2-Yavg)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Traffic Stops are down 68%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Reportable Crashes are down 23%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Arrests are down 24%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42A4DC7-D0AB-4F0E-92B7-DE583605AC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0407" y="3428933"/>
            <a:ext cx="3187194" cy="333388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0BC8807-01F7-41B8-A04B-9514DA5F3F21}"/>
              </a:ext>
            </a:extLst>
          </p:cNvPr>
          <p:cNvSpPr txBox="1"/>
          <p:nvPr/>
        </p:nvSpPr>
        <p:spPr>
          <a:xfrm>
            <a:off x="10270392" y="3510017"/>
            <a:ext cx="1693008" cy="92333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No Change in Mental Health CFS</a:t>
            </a:r>
          </a:p>
        </p:txBody>
      </p:sp>
    </p:spTree>
    <p:extLst>
      <p:ext uri="{BB962C8B-B14F-4D97-AF65-F5344CB8AC3E}">
        <p14:creationId xmlns:p14="http://schemas.microsoft.com/office/powerpoint/2010/main" val="2506931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44A7D77-0D5D-4455-BCD7-B792A522D5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3" r="1" b="11551"/>
          <a:stretch/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8163794-0141-431B-BDA3-2B16437C507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/>
          <a:srcRect t="11895" r="-3" b="28957"/>
          <a:stretch/>
        </p:blipFill>
        <p:spPr>
          <a:xfrm>
            <a:off x="20" y="4069976"/>
            <a:ext cx="3535311" cy="27880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0941CB-E01A-481E-842E-526219B845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0" r="2" b="2"/>
          <a:stretch/>
        </p:blipFill>
        <p:spPr>
          <a:xfrm>
            <a:off x="3696199" y="3257176"/>
            <a:ext cx="4789093" cy="36008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8DF87B-3434-4344-857C-A5BF24B3E86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471" r="-1" b="28441"/>
          <a:stretch/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07093D-0276-43E7-B35F-F118DD2C012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1016" r="3" b="12348"/>
          <a:stretch/>
        </p:blipFill>
        <p:spPr>
          <a:xfrm>
            <a:off x="8646161" y="4069976"/>
            <a:ext cx="3545840" cy="278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9518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23165-E8D4-4240-A856-CE7685A24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74" y="167780"/>
            <a:ext cx="10877026" cy="1384183"/>
          </a:xfrm>
        </p:spPr>
        <p:txBody>
          <a:bodyPr>
            <a:normAutofit/>
          </a:bodyPr>
          <a:lstStyle/>
          <a:p>
            <a:pPr algn="ctr"/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 Gallup poll ON Honesty and ethics: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39FD9AF-BC5C-41F5-B7C4-8C665F8B10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7090" y="1278084"/>
            <a:ext cx="6425967" cy="535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289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9E6A1-AD24-4EE1-94CB-F2F5FB0303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Questions?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FEC4B-37B9-468C-B77D-04A9E0B4E4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5928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Albemarle county </a:t>
            </a:r>
            <a:r>
              <a:rPr lang="en-US" u="sng" dirty="0"/>
              <a:t>police department </a:t>
            </a:r>
            <a:r>
              <a:rPr lang="en-US" dirty="0"/>
              <a:t>support services bureau</a:t>
            </a:r>
          </a:p>
        </p:txBody>
      </p:sp>
    </p:spTree>
    <p:extLst>
      <p:ext uri="{BB962C8B-B14F-4D97-AF65-F5344CB8AC3E}">
        <p14:creationId xmlns:p14="http://schemas.microsoft.com/office/powerpoint/2010/main" val="548414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4255" y="0"/>
            <a:ext cx="4556760" cy="1122218"/>
          </a:xfrm>
        </p:spPr>
        <p:txBody>
          <a:bodyPr>
            <a:normAutofit/>
          </a:bodyPr>
          <a:lstStyle/>
          <a:p>
            <a:pPr algn="l"/>
            <a:r>
              <a:rPr lang="en-US" b="1" dirty="0"/>
              <a:t>INVESTIGATIONS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755" y="1321727"/>
            <a:ext cx="11965497" cy="5461462"/>
          </a:xfrm>
        </p:spPr>
        <p:txBody>
          <a:bodyPr>
            <a:normAutofit/>
          </a:bodyPr>
          <a:lstStyle/>
          <a:p>
            <a:r>
              <a:rPr lang="en-US" dirty="0"/>
              <a:t>Detectives</a:t>
            </a:r>
          </a:p>
          <a:p>
            <a:pPr lvl="1"/>
            <a:r>
              <a:rPr lang="en-US" dirty="0"/>
              <a:t>Change in response to major cases</a:t>
            </a:r>
          </a:p>
          <a:p>
            <a:pPr lvl="2"/>
            <a:r>
              <a:rPr lang="en-US" dirty="0"/>
              <a:t>Processing crime scenes, interviewing victims / witnesses / suspects</a:t>
            </a:r>
          </a:p>
          <a:p>
            <a:pPr lvl="1"/>
            <a:r>
              <a:rPr lang="en-US" dirty="0"/>
              <a:t>Court response</a:t>
            </a:r>
          </a:p>
          <a:p>
            <a:pPr lvl="2"/>
            <a:r>
              <a:rPr lang="en-US" dirty="0"/>
              <a:t>Limitations on who can attend preliminary hearings</a:t>
            </a:r>
          </a:p>
          <a:p>
            <a:pPr lvl="2"/>
            <a:r>
              <a:rPr lang="en-US" dirty="0"/>
              <a:t>Number of officers restricted in court</a:t>
            </a:r>
          </a:p>
          <a:p>
            <a:pPr lvl="1"/>
            <a:r>
              <a:rPr lang="en-US" dirty="0"/>
              <a:t>Investigating cases while working from home</a:t>
            </a:r>
          </a:p>
          <a:p>
            <a:pPr lvl="1"/>
            <a:r>
              <a:rPr lang="en-US" dirty="0"/>
              <a:t>Coordinating with outside jurisdictions</a:t>
            </a:r>
          </a:p>
          <a:p>
            <a:r>
              <a:rPr lang="en-US" dirty="0"/>
              <a:t>Evidence Unit</a:t>
            </a:r>
          </a:p>
          <a:p>
            <a:pPr lvl="1"/>
            <a:r>
              <a:rPr lang="en-US" dirty="0"/>
              <a:t>Staggering schedules</a:t>
            </a:r>
          </a:p>
          <a:p>
            <a:pPr lvl="1"/>
            <a:r>
              <a:rPr lang="en-US" dirty="0"/>
              <a:t>Coordinating with Department of Forensic Science</a:t>
            </a:r>
          </a:p>
          <a:p>
            <a:r>
              <a:rPr lang="en-US" dirty="0"/>
              <a:t>FOIA</a:t>
            </a:r>
          </a:p>
          <a:p>
            <a:pPr lvl="1"/>
            <a:r>
              <a:rPr lang="en-US" dirty="0"/>
              <a:t>Meeting deadlines while working from home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633" y="1122218"/>
            <a:ext cx="2638619" cy="4301614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5661441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4255" y="0"/>
            <a:ext cx="4556760" cy="1122218"/>
          </a:xfrm>
        </p:spPr>
        <p:txBody>
          <a:bodyPr/>
          <a:lstStyle/>
          <a:p>
            <a:pPr algn="l"/>
            <a:r>
              <a:rPr lang="en-US" b="1" dirty="0"/>
              <a:t>Victim / witness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755" y="1271848"/>
            <a:ext cx="11965497" cy="5403272"/>
          </a:xfrm>
        </p:spPr>
        <p:txBody>
          <a:bodyPr/>
          <a:lstStyle/>
          <a:p>
            <a:r>
              <a:rPr lang="en-US" dirty="0"/>
              <a:t>Purchased hand sanitizer &amp; masks to give to victims who had to come to court in person</a:t>
            </a:r>
          </a:p>
          <a:p>
            <a:r>
              <a:rPr lang="en-US" dirty="0"/>
              <a:t>Met with victims and CA’s Office via conference call, FaceTime, and Zoom to answer questions and prepare for court</a:t>
            </a:r>
          </a:p>
          <a:p>
            <a:r>
              <a:rPr lang="en-US" dirty="0"/>
              <a:t>Arranged for victims to appear by phone, WebEx, or FaceTime if there was concern about health condition or potential exposure</a:t>
            </a:r>
          </a:p>
          <a:p>
            <a:r>
              <a:rPr lang="en-US" dirty="0"/>
              <a:t>For Spanish speaking victims, translated the forms over the phone or                     texted the requested information in Spanish</a:t>
            </a:r>
          </a:p>
          <a:p>
            <a:r>
              <a:rPr lang="en-US" dirty="0"/>
              <a:t>Petitioning the court for protective orders</a:t>
            </a:r>
          </a:p>
          <a:p>
            <a:pPr lvl="1"/>
            <a:r>
              <a:rPr lang="en-US" dirty="0"/>
              <a:t>J&amp;DR Court and General District Court</a:t>
            </a:r>
          </a:p>
          <a:p>
            <a:r>
              <a:rPr lang="en-US" dirty="0"/>
              <a:t>Frequently left home to go to court and then return home</a:t>
            </a:r>
          </a:p>
          <a:p>
            <a:r>
              <a:rPr lang="en-US" dirty="0"/>
              <a:t>Staggering schedules; coordinating to help cover all cases</a:t>
            </a:r>
          </a:p>
          <a:p>
            <a:r>
              <a:rPr lang="en-US" dirty="0"/>
              <a:t>Training via Zoom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2022" y="3153410"/>
            <a:ext cx="2123230" cy="3588211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575178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9280" y="108066"/>
            <a:ext cx="6018414" cy="1271848"/>
          </a:xfrm>
        </p:spPr>
        <p:txBody>
          <a:bodyPr>
            <a:normAutofit/>
          </a:bodyPr>
          <a:lstStyle/>
          <a:p>
            <a:pPr algn="l"/>
            <a:r>
              <a:rPr lang="en-US" sz="3500" b="1" dirty="0"/>
              <a:t>TRAINING &amp; PROFESSIONAL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755" y="1271848"/>
            <a:ext cx="11965497" cy="5403272"/>
          </a:xfrm>
        </p:spPr>
        <p:txBody>
          <a:bodyPr/>
          <a:lstStyle/>
          <a:p>
            <a:r>
              <a:rPr lang="en-US" dirty="0"/>
              <a:t>All in person recruiting stopped</a:t>
            </a:r>
          </a:p>
          <a:p>
            <a:r>
              <a:rPr lang="en-US" dirty="0"/>
              <a:t>9 of the 11 application process steps required changes for compliance with COVID protocols and to ensure everybody’s safety</a:t>
            </a:r>
          </a:p>
          <a:p>
            <a:r>
              <a:rPr lang="en-US" dirty="0"/>
              <a:t>Numerous testing dates per month with very small groups</a:t>
            </a:r>
          </a:p>
          <a:p>
            <a:pPr lvl="1"/>
            <a:r>
              <a:rPr lang="en-US" dirty="0"/>
              <a:t>Each event required decontamination prior and afterward</a:t>
            </a:r>
          </a:p>
          <a:p>
            <a:r>
              <a:rPr lang="en-US" dirty="0"/>
              <a:t>Worked with contractors to enable their services remotely or in alternate venues</a:t>
            </a:r>
          </a:p>
          <a:p>
            <a:r>
              <a:rPr lang="en-US" dirty="0"/>
              <a:t>Yearly requirements had to be done online or distance learning</a:t>
            </a:r>
          </a:p>
          <a:p>
            <a:r>
              <a:rPr lang="en-US" dirty="0"/>
              <a:t>Mini academy set up to complete post academy training</a:t>
            </a:r>
          </a:p>
          <a:p>
            <a:pPr lvl="1"/>
            <a:r>
              <a:rPr lang="en-US" dirty="0"/>
              <a:t>Kept recruits isolated but active in their learning</a:t>
            </a:r>
          </a:p>
          <a:p>
            <a:r>
              <a:rPr lang="en-US" dirty="0"/>
              <a:t>Expanded hours / Teleworking / Staggered schedules</a:t>
            </a:r>
          </a:p>
          <a:p>
            <a:r>
              <a:rPr lang="en-US" dirty="0"/>
              <a:t>All officers completed required hours in record time</a:t>
            </a:r>
          </a:p>
          <a:p>
            <a:pPr lvl="1"/>
            <a:r>
              <a:rPr lang="en-US" dirty="0"/>
              <a:t>Everyone recertified by December 1</a:t>
            </a:r>
            <a:r>
              <a:rPr lang="en-US" baseline="30000" dirty="0"/>
              <a:t>st</a:t>
            </a:r>
            <a:r>
              <a:rPr lang="en-US" dirty="0"/>
              <a:t> 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487" y="4004318"/>
            <a:ext cx="3454474" cy="2820432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2118924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4255" y="0"/>
            <a:ext cx="4556760" cy="1122218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/>
              <a:t>Support division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755" y="1271848"/>
            <a:ext cx="11965497" cy="4148050"/>
          </a:xfrm>
        </p:spPr>
        <p:txBody>
          <a:bodyPr/>
          <a:lstStyle/>
          <a:p>
            <a:r>
              <a:rPr lang="en-US" dirty="0"/>
              <a:t>Successful State Reaccreditation</a:t>
            </a:r>
          </a:p>
          <a:p>
            <a:pPr lvl="1"/>
            <a:r>
              <a:rPr lang="en-US" sz="1900" dirty="0"/>
              <a:t>Internal collaboration conducted virtually</a:t>
            </a:r>
          </a:p>
          <a:p>
            <a:pPr lvl="1"/>
            <a:r>
              <a:rPr lang="en-US" sz="1900" dirty="0"/>
              <a:t>Official assessment postponed; made changes to ensure health and safety</a:t>
            </a:r>
          </a:p>
          <a:p>
            <a:r>
              <a:rPr lang="en-US" dirty="0" err="1"/>
              <a:t>PowerDMS</a:t>
            </a:r>
            <a:r>
              <a:rPr lang="en-US" dirty="0"/>
              <a:t> Acquisition for Accreditation</a:t>
            </a:r>
          </a:p>
          <a:p>
            <a:pPr lvl="1"/>
            <a:r>
              <a:rPr lang="en-US" sz="1900" dirty="0"/>
              <a:t>Preparation / communication / training conducted virtually</a:t>
            </a:r>
          </a:p>
          <a:p>
            <a:r>
              <a:rPr lang="en-US" dirty="0"/>
              <a:t>Timekeeper Implementation</a:t>
            </a:r>
          </a:p>
          <a:p>
            <a:pPr lvl="1"/>
            <a:r>
              <a:rPr lang="en-US" sz="1900" dirty="0"/>
              <a:t>Teleworking; virtual meetings</a:t>
            </a:r>
          </a:p>
          <a:p>
            <a:r>
              <a:rPr lang="en-US" dirty="0"/>
              <a:t>Grant Funding</a:t>
            </a:r>
          </a:p>
          <a:p>
            <a:pPr lvl="1"/>
            <a:r>
              <a:rPr lang="en-US" sz="1900" dirty="0"/>
              <a:t>Coronavirus Emergency Supplemental Funding grant; Byrne JAG grant; Vic/Wit Program grant</a:t>
            </a:r>
          </a:p>
          <a:p>
            <a:r>
              <a:rPr lang="en-US" dirty="0"/>
              <a:t>Successful DCJS Victim Witness Grant Audit</a:t>
            </a:r>
          </a:p>
          <a:p>
            <a:pPr lvl="1"/>
            <a:r>
              <a:rPr lang="en-US" sz="1900" dirty="0"/>
              <a:t>Completed virtually / through phone conversations / submitting paperwork</a:t>
            </a:r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295" y="5396349"/>
            <a:ext cx="5885410" cy="136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189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F6559626-B5BE-44EF-8F21-5B2E7597935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E0BBD62-840F-4727-8E73-174F0D6577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770CA6A-B3B0-4826-A91F-B2B1F892202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4976028" y="965200"/>
            <a:ext cx="6170943" cy="43296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5400"/>
              <a:t>Operations bureau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FE641DB-A503-41DE-ACA6-36B41C6C2BE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5" y="1621260"/>
            <a:ext cx="0" cy="301752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>
            <a:extLst>
              <a:ext uri="{FF2B5EF4-FFF2-40B4-BE49-F238E27FC236}">
                <a16:creationId xmlns:a16="http://schemas.microsoft.com/office/drawing/2014/main" id="{1840A608-84A3-4CEC-BE1B-7A9717769D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76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04989DE-A1A8-4854-9DC6-DB65C703D15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424336" y="118353"/>
            <a:ext cx="5691672" cy="662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029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hade val="98000"/>
                <a:satMod val="150000"/>
                <a:lumMod val="102000"/>
              </a:schemeClr>
            </a:gs>
            <a:gs pos="50000">
              <a:schemeClr val="bg1">
                <a:tint val="98000"/>
                <a:shade val="90000"/>
                <a:satMod val="13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53D8A-F9F9-42F8-8F64-94E764113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400" dirty="0"/>
              <a:t>Operating during a pandemic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056768A-56FC-4152-B1DF-653DE9815F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endParaRPr lang="en-US" sz="2000" u="sng" dirty="0"/>
          </a:p>
          <a:p>
            <a:r>
              <a:rPr lang="en-US" sz="2000" dirty="0"/>
              <a:t>Representation on the COVID-19 IMT</a:t>
            </a:r>
          </a:p>
          <a:p>
            <a:r>
              <a:rPr lang="en-US" sz="2000" dirty="0"/>
              <a:t>Maintained continual 24/7 public safety operations</a:t>
            </a:r>
          </a:p>
          <a:p>
            <a:r>
              <a:rPr lang="en-US" sz="2000" dirty="0"/>
              <a:t>Public Safety Risk Mitigation Measures:</a:t>
            </a:r>
          </a:p>
          <a:p>
            <a:pPr lvl="1"/>
            <a:r>
              <a:rPr lang="en-US" dirty="0"/>
              <a:t>Altered response to calls for service</a:t>
            </a:r>
          </a:p>
          <a:p>
            <a:pPr lvl="1"/>
            <a:r>
              <a:rPr lang="en-US" dirty="0"/>
              <a:t>Transitioned to virtual roll-calls</a:t>
            </a:r>
          </a:p>
          <a:p>
            <a:pPr lvl="1"/>
            <a:r>
              <a:rPr lang="en-US" dirty="0"/>
              <a:t>Reduced motor vehicle stops </a:t>
            </a:r>
          </a:p>
          <a:p>
            <a:pPr lvl="1"/>
            <a:r>
              <a:rPr lang="en-US" dirty="0"/>
              <a:t>Changed our means of transporting arrestees </a:t>
            </a:r>
          </a:p>
          <a:p>
            <a:r>
              <a:rPr lang="en-US" sz="2000" dirty="0"/>
              <a:t>Governor’s Executive Orders:</a:t>
            </a:r>
          </a:p>
          <a:p>
            <a:pPr lvl="1"/>
            <a:r>
              <a:rPr lang="en-US" dirty="0"/>
              <a:t>Education – Compliance - Enforcement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870C5F-EA96-4891-B516-E048B44AC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124197"/>
            <a:ext cx="4114800" cy="308610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1B77E0-0A4D-48CF-8E00-53AECA5DD69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868515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01D17D"/>
      </a:accent1>
      <a:accent2>
        <a:srgbClr val="84C72A"/>
      </a:accent2>
      <a:accent3>
        <a:srgbClr val="E1D126"/>
      </a:accent3>
      <a:accent4>
        <a:srgbClr val="E29932"/>
      </a:accent4>
      <a:accent5>
        <a:srgbClr val="E56526"/>
      </a:accent5>
      <a:accent6>
        <a:srgbClr val="D63731"/>
      </a:accent6>
      <a:hlink>
        <a:srgbClr val="35FA7F"/>
      </a:hlink>
      <a:folHlink>
        <a:srgbClr val="BAFC85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2B2A868B-6BC2-4B3E-98B9-1258F41035DE}"/>
    </a:ext>
  </a:extLst>
</a:theme>
</file>

<file path=ppt/theme/theme2.xml><?xml version="1.0" encoding="utf-8"?>
<a:theme xmlns:a="http://schemas.openxmlformats.org/drawingml/2006/main" name="1_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</TotalTime>
  <Words>496</Words>
  <Application>Microsoft Office PowerPoint</Application>
  <PresentationFormat>Widescreen</PresentationFormat>
  <Paragraphs>75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Century Gothic</vt:lpstr>
      <vt:lpstr>Times New Roman</vt:lpstr>
      <vt:lpstr>Vapor Trail</vt:lpstr>
      <vt:lpstr>1_Vapor Trail</vt:lpstr>
      <vt:lpstr>Albemarle County Police Department </vt:lpstr>
      <vt:lpstr>Albemarle county police department support services bureau</vt:lpstr>
      <vt:lpstr>INVESTIGATIONS</vt:lpstr>
      <vt:lpstr>Victim / witness</vt:lpstr>
      <vt:lpstr>TRAINING &amp; PROFESSIONAL DEVELOPMENT</vt:lpstr>
      <vt:lpstr>Support division</vt:lpstr>
      <vt:lpstr>Operations bureau</vt:lpstr>
      <vt:lpstr>PowerPoint Presentation</vt:lpstr>
      <vt:lpstr>Operating during a pandemic</vt:lpstr>
      <vt:lpstr>PowerPoint Presentation</vt:lpstr>
      <vt:lpstr>ACPD STATS: 2020 Crime &amp; CFS Compared to the 3-Year Avg.</vt:lpstr>
      <vt:lpstr>PowerPoint Presentation</vt:lpstr>
      <vt:lpstr>2020 Gallup poll ON Honesty and ethics: 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Albemarle County Police Department</dc:title>
  <dc:creator>Sean Reeves</dc:creator>
  <cp:lastModifiedBy>Cynthia Jones "Police"</cp:lastModifiedBy>
  <cp:revision>12</cp:revision>
  <dcterms:created xsi:type="dcterms:W3CDTF">2020-12-14T18:02:30Z</dcterms:created>
  <dcterms:modified xsi:type="dcterms:W3CDTF">2021-04-13T12:16:20Z</dcterms:modified>
</cp:coreProperties>
</file>